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handoutMasterIdLst>
    <p:handoutMasterId r:id="rId18"/>
  </p:handoutMasterIdLst>
  <p:sldIdLst>
    <p:sldId id="256" r:id="rId2"/>
    <p:sldId id="257" r:id="rId3"/>
    <p:sldId id="258" r:id="rId4"/>
    <p:sldId id="259" r:id="rId5"/>
    <p:sldId id="260" r:id="rId6"/>
    <p:sldId id="263" r:id="rId7"/>
    <p:sldId id="264" r:id="rId8"/>
    <p:sldId id="262" r:id="rId9"/>
    <p:sldId id="265" r:id="rId10"/>
    <p:sldId id="266" r:id="rId11"/>
    <p:sldId id="267" r:id="rId12"/>
    <p:sldId id="268" r:id="rId13"/>
    <p:sldId id="269" r:id="rId14"/>
    <p:sldId id="270" r:id="rId15"/>
    <p:sldId id="271" r:id="rId16"/>
    <p:sldId id="272" r:id="rId17"/>
  </p:sldIdLst>
  <p:sldSz cx="9144000" cy="6858000" type="screen4x3"/>
  <p:notesSz cx="6797675" cy="9926638"/>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5" autoAdjust="0"/>
    <p:restoredTop sz="94600" autoAdjust="0"/>
  </p:normalViewPr>
  <p:slideViewPr>
    <p:cSldViewPr>
      <p:cViewPr varScale="1">
        <p:scale>
          <a:sx n="102" d="100"/>
          <a:sy n="102" d="100"/>
        </p:scale>
        <p:origin x="-2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FDE1A2E1-D3FD-475C-AF93-FEC1B9ECBCA6}" type="datetimeFigureOut">
              <a:rPr lang="tr-TR" smtClean="0"/>
              <a:pPr/>
              <a:t>13.12.2011</a:t>
            </a:fld>
            <a:endParaRPr lang="tr-TR"/>
          </a:p>
        </p:txBody>
      </p:sp>
      <p:sp>
        <p:nvSpPr>
          <p:cNvPr id="4" name="3 Altbilgi Yer Tutucusu"/>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tr-TR"/>
          </a:p>
        </p:txBody>
      </p:sp>
      <p:sp>
        <p:nvSpPr>
          <p:cNvPr id="5" name="4 Slayt Numarası Yer Tutucusu"/>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7D487CF6-7F48-406D-8917-61C4F67D971C}" type="slidenum">
              <a:rPr lang="tr-TR" smtClean="0"/>
              <a:pPr/>
              <a:t>‹#›</a:t>
            </a:fld>
            <a:endParaRPr lang="tr-TR"/>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7" name="6 İkizkenar Üçgen"/>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Başlık"/>
          <p:cNvSpPr>
            <a:spLocks noGrp="1"/>
          </p:cNvSpPr>
          <p:nvPr>
            <p:ph type="ctrTitle"/>
          </p:nvPr>
        </p:nvSpPr>
        <p:spPr>
          <a:xfrm>
            <a:off x="540544" y="776288"/>
            <a:ext cx="8062912" cy="1470025"/>
          </a:xfrm>
        </p:spPr>
        <p:txBody>
          <a:bodyPr anchor="b">
            <a:normAutofit/>
          </a:bodyPr>
          <a:lstStyle>
            <a:lvl1pPr algn="r">
              <a:defRPr sz="4400"/>
            </a:lvl1pPr>
          </a:lstStyle>
          <a:p>
            <a:r>
              <a:rPr kumimoji="0" lang="tr-TR" smtClean="0"/>
              <a:t>Asıl başlık stili için tıklatın</a:t>
            </a:r>
            <a:endParaRPr kumimoji="0" lang="en-US"/>
          </a:p>
        </p:txBody>
      </p:sp>
      <p:sp>
        <p:nvSpPr>
          <p:cNvPr id="9" name="8 Alt Başlık"/>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27 Veri Yer Tutucusu"/>
          <p:cNvSpPr>
            <a:spLocks noGrp="1"/>
          </p:cNvSpPr>
          <p:nvPr>
            <p:ph type="dt" sz="half" idx="10"/>
          </p:nvPr>
        </p:nvSpPr>
        <p:spPr>
          <a:xfrm>
            <a:off x="1371600" y="6012656"/>
            <a:ext cx="5791200" cy="365125"/>
          </a:xfrm>
        </p:spPr>
        <p:txBody>
          <a:bodyPr tIns="0" bIns="0" anchor="t"/>
          <a:lstStyle>
            <a:lvl1pPr algn="r">
              <a:defRPr sz="1000"/>
            </a:lvl1pPr>
          </a:lstStyle>
          <a:p>
            <a:fld id="{D9F75050-0E15-4C5B-92B0-66D068882F1F}" type="datetimeFigureOut">
              <a:rPr lang="tr-TR" smtClean="0"/>
              <a:pPr/>
              <a:t>13.12.2011</a:t>
            </a:fld>
            <a:endParaRPr lang="tr-TR"/>
          </a:p>
        </p:txBody>
      </p:sp>
      <p:sp>
        <p:nvSpPr>
          <p:cNvPr id="17" name="16 Altbilgi Yer Tutucusu"/>
          <p:cNvSpPr>
            <a:spLocks noGrp="1"/>
          </p:cNvSpPr>
          <p:nvPr>
            <p:ph type="ftr" sz="quarter" idx="11"/>
          </p:nvPr>
        </p:nvSpPr>
        <p:spPr>
          <a:xfrm>
            <a:off x="1371600" y="5650704"/>
            <a:ext cx="5791200" cy="365125"/>
          </a:xfrm>
        </p:spPr>
        <p:txBody>
          <a:bodyPr tIns="0" bIns="0" anchor="b"/>
          <a:lstStyle>
            <a:lvl1pPr algn="r">
              <a:defRPr sz="1100"/>
            </a:lvl1pPr>
          </a:lstStyle>
          <a:p>
            <a:endParaRPr lang="tr-TR"/>
          </a:p>
        </p:txBody>
      </p:sp>
      <p:sp>
        <p:nvSpPr>
          <p:cNvPr id="29" name="28 Slayt Numarası Yer Tutucusu"/>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13.12.2011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781800" y="381000"/>
            <a:ext cx="1905000" cy="5486400"/>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381000"/>
            <a:ext cx="6248400" cy="5486400"/>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13.12.2011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67494"/>
            <a:ext cx="8229600" cy="1399032"/>
          </a:xfrm>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a:xfrm>
            <a:off x="457200" y="1882808"/>
            <a:ext cx="8229600"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a:xfrm>
            <a:off x="4791456" y="6480048"/>
            <a:ext cx="2133600" cy="301752"/>
          </a:xfrm>
        </p:spPr>
        <p:txBody>
          <a:bodyPr/>
          <a:lstStyle/>
          <a:p>
            <a:fld id="{D9F75050-0E15-4C5B-92B0-66D068882F1F}" type="datetimeFigureOut">
              <a:rPr lang="tr-TR" smtClean="0"/>
              <a:pPr/>
              <a:t>13.12.2011</a:t>
            </a:fld>
            <a:endParaRPr lang="tr-TR"/>
          </a:p>
        </p:txBody>
      </p:sp>
      <p:sp>
        <p:nvSpPr>
          <p:cNvPr id="5" name="4 Altbilgi Yer Tutucusu"/>
          <p:cNvSpPr>
            <a:spLocks noGrp="1"/>
          </p:cNvSpPr>
          <p:nvPr>
            <p:ph type="ftr" sz="quarter" idx="11"/>
          </p:nvPr>
        </p:nvSpPr>
        <p:spPr>
          <a:xfrm>
            <a:off x="457200" y="6480969"/>
            <a:ext cx="4260056" cy="300831"/>
          </a:xfrm>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2">
        <a:schemeClr val="bg1"/>
      </p:bgRef>
    </p:bg>
    <p:spTree>
      <p:nvGrpSpPr>
        <p:cNvPr id="1" name=""/>
        <p:cNvGrpSpPr/>
        <p:nvPr/>
      </p:nvGrpSpPr>
      <p:grpSpPr>
        <a:xfrm>
          <a:off x="0" y="0"/>
          <a:ext cx="0" cy="0"/>
          <a:chOff x="0" y="0"/>
          <a:chExt cx="0" cy="0"/>
        </a:xfrm>
      </p:grpSpPr>
      <p:sp>
        <p:nvSpPr>
          <p:cNvPr id="9" name="8 Dik Üçgen"/>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İkizkenar Üçgen"/>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Veri Yer Tutucusu"/>
          <p:cNvSpPr>
            <a:spLocks noGrp="1"/>
          </p:cNvSpPr>
          <p:nvPr>
            <p:ph type="dt" sz="half" idx="10"/>
          </p:nvPr>
        </p:nvSpPr>
        <p:spPr>
          <a:xfrm>
            <a:off x="6955632" y="6477000"/>
            <a:ext cx="2133600" cy="304800"/>
          </a:xfrm>
        </p:spPr>
        <p:txBody>
          <a:bodyPr/>
          <a:lstStyle/>
          <a:p>
            <a:fld id="{D9F75050-0E15-4C5B-92B0-66D068882F1F}" type="datetimeFigureOut">
              <a:rPr lang="tr-TR" smtClean="0"/>
              <a:pPr/>
              <a:t>13.12.2011</a:t>
            </a:fld>
            <a:endParaRPr lang="tr-TR"/>
          </a:p>
        </p:txBody>
      </p:sp>
      <p:sp>
        <p:nvSpPr>
          <p:cNvPr id="5" name="4 Altbilgi Yer Tutucusu"/>
          <p:cNvSpPr>
            <a:spLocks noGrp="1"/>
          </p:cNvSpPr>
          <p:nvPr>
            <p:ph type="ftr" sz="quarter" idx="11"/>
          </p:nvPr>
        </p:nvSpPr>
        <p:spPr>
          <a:xfrm>
            <a:off x="2619376" y="6480969"/>
            <a:ext cx="4260056" cy="300831"/>
          </a:xfrm>
        </p:spPr>
        <p:txBody>
          <a:bodyPr/>
          <a:lstStyle/>
          <a:p>
            <a:endParaRPr lang="tr-TR"/>
          </a:p>
        </p:txBody>
      </p:sp>
      <p:sp>
        <p:nvSpPr>
          <p:cNvPr id="6" name="5 Slayt Numarası Yer Tutucusu"/>
          <p:cNvSpPr>
            <a:spLocks noGrp="1"/>
          </p:cNvSpPr>
          <p:nvPr>
            <p:ph type="sldNum" sz="quarter" idx="12"/>
          </p:nvPr>
        </p:nvSpPr>
        <p:spPr>
          <a:xfrm>
            <a:off x="8451056" y="809624"/>
            <a:ext cx="502920" cy="300831"/>
          </a:xfrm>
        </p:spPr>
        <p:txBody>
          <a:bodyPr/>
          <a:lstStyle/>
          <a:p>
            <a:fld id="{B1DEFA8C-F947-479F-BE07-76B6B3F80BF1}" type="slidenum">
              <a:rPr lang="tr-TR" smtClean="0"/>
              <a:pPr/>
              <a:t>‹#›</a:t>
            </a:fld>
            <a:endParaRPr lang="tr-TR"/>
          </a:p>
        </p:txBody>
      </p:sp>
      <p:cxnSp>
        <p:nvCxnSpPr>
          <p:cNvPr id="11" name="10 Düz Bağlayıcı"/>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Düz Bağlayıcı"/>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Başlık"/>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marL="0" algn="l">
              <a:defRPr/>
            </a:lvl1p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a:xfrm>
            <a:off x="4791456" y="6480969"/>
            <a:ext cx="2133600" cy="301752"/>
          </a:xfrm>
        </p:spPr>
        <p:txBody>
          <a:bodyPr/>
          <a:lstStyle/>
          <a:p>
            <a:fld id="{D9F75050-0E15-4C5B-92B0-66D068882F1F}" type="datetimeFigureOut">
              <a:rPr lang="tr-TR" smtClean="0"/>
              <a:pPr/>
              <a:t>13.12.2011</a:t>
            </a:fld>
            <a:endParaRPr lang="tr-TR"/>
          </a:p>
        </p:txBody>
      </p:sp>
      <p:sp>
        <p:nvSpPr>
          <p:cNvPr id="6" name="5 Altbilgi Yer Tutucusu"/>
          <p:cNvSpPr>
            <a:spLocks noGrp="1"/>
          </p:cNvSpPr>
          <p:nvPr>
            <p:ph type="ftr" sz="quarter" idx="11"/>
          </p:nvPr>
        </p:nvSpPr>
        <p:spPr>
          <a:xfrm>
            <a:off x="457200" y="6480969"/>
            <a:ext cx="4260056" cy="301752"/>
          </a:xfrm>
        </p:spPr>
        <p:txBody>
          <a:bodyPr/>
          <a:lstStyle/>
          <a:p>
            <a:endParaRPr lang="tr-TR"/>
          </a:p>
        </p:txBody>
      </p:sp>
      <p:sp>
        <p:nvSpPr>
          <p:cNvPr id="7" name="6 Slayt Numarası Yer Tutucusu"/>
          <p:cNvSpPr>
            <a:spLocks noGrp="1"/>
          </p:cNvSpPr>
          <p:nvPr>
            <p:ph type="sldNum" sz="quarter" idx="12"/>
          </p:nvPr>
        </p:nvSpPr>
        <p:spPr>
          <a:xfrm>
            <a:off x="7589520" y="6480969"/>
            <a:ext cx="502920" cy="301752"/>
          </a:xfrm>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a:xfrm>
            <a:off x="4791456" y="6480969"/>
            <a:ext cx="2130552" cy="301752"/>
          </a:xfrm>
        </p:spPr>
        <p:txBody>
          <a:bodyPr/>
          <a:lstStyle/>
          <a:p>
            <a:fld id="{D9F75050-0E15-4C5B-92B0-66D068882F1F}" type="datetimeFigureOut">
              <a:rPr lang="tr-TR" smtClean="0"/>
              <a:pPr/>
              <a:t>13.12.2011</a:t>
            </a:fld>
            <a:endParaRPr lang="tr-TR"/>
          </a:p>
        </p:txBody>
      </p:sp>
      <p:sp>
        <p:nvSpPr>
          <p:cNvPr id="8" name="7 Altbilgi Yer Tutucusu"/>
          <p:cNvSpPr>
            <a:spLocks noGrp="1"/>
          </p:cNvSpPr>
          <p:nvPr>
            <p:ph type="ftr" sz="quarter" idx="11"/>
          </p:nvPr>
        </p:nvSpPr>
        <p:spPr>
          <a:xfrm>
            <a:off x="457200" y="6480969"/>
            <a:ext cx="4261104" cy="301752"/>
          </a:xfrm>
        </p:spPr>
        <p:txBody>
          <a:bodyPr/>
          <a:lstStyle/>
          <a:p>
            <a:endParaRPr lang="tr-TR"/>
          </a:p>
        </p:txBody>
      </p:sp>
      <p:sp>
        <p:nvSpPr>
          <p:cNvPr id="9" name="8 Slayt Numarası Yer Tutucusu"/>
          <p:cNvSpPr>
            <a:spLocks noGrp="1"/>
          </p:cNvSpPr>
          <p:nvPr>
            <p:ph type="sldNum" sz="quarter" idx="12"/>
          </p:nvPr>
        </p:nvSpPr>
        <p:spPr>
          <a:xfrm>
            <a:off x="7589520" y="6483096"/>
            <a:ext cx="502920" cy="301752"/>
          </a:xfrm>
        </p:spPr>
        <p:txBody>
          <a:bodyPr/>
          <a:lstStyle>
            <a:lvl1pPr algn="ctr">
              <a:defRPr/>
            </a:lvl1p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b="0"/>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D9F75050-0E15-4C5B-92B0-66D068882F1F}" type="datetimeFigureOut">
              <a:rPr lang="tr-TR" smtClean="0"/>
              <a:pPr/>
              <a:t>13.12.2011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a:xfrm>
            <a:off x="4791456" y="6480969"/>
            <a:ext cx="2133600" cy="301752"/>
          </a:xfrm>
        </p:spPr>
        <p:txBody>
          <a:bodyPr/>
          <a:lstStyle/>
          <a:p>
            <a:fld id="{D9F75050-0E15-4C5B-92B0-66D068882F1F}" type="datetimeFigureOut">
              <a:rPr lang="tr-TR" smtClean="0"/>
              <a:pPr/>
              <a:t>13.12.2011</a:t>
            </a:fld>
            <a:endParaRPr lang="tr-TR"/>
          </a:p>
        </p:txBody>
      </p:sp>
      <p:sp>
        <p:nvSpPr>
          <p:cNvPr id="3" name="2 Altbilgi Yer Tutucusu"/>
          <p:cNvSpPr>
            <a:spLocks noGrp="1"/>
          </p:cNvSpPr>
          <p:nvPr>
            <p:ph type="ftr" sz="quarter" idx="11"/>
          </p:nvPr>
        </p:nvSpPr>
        <p:spPr>
          <a:xfrm>
            <a:off x="457200" y="6481890"/>
            <a:ext cx="4260056" cy="300831"/>
          </a:xfrm>
        </p:spPr>
        <p:txBody>
          <a:bodyPr/>
          <a:lstStyle/>
          <a:p>
            <a:endParaRPr lang="tr-TR"/>
          </a:p>
        </p:txBody>
      </p:sp>
      <p:sp>
        <p:nvSpPr>
          <p:cNvPr id="4" name="3 Slayt Numarası Yer Tutucusu"/>
          <p:cNvSpPr>
            <a:spLocks noGrp="1"/>
          </p:cNvSpPr>
          <p:nvPr>
            <p:ph type="sldNum" sz="quarter" idx="12"/>
          </p:nvPr>
        </p:nvSpPr>
        <p:spPr>
          <a:xfrm>
            <a:off x="7589520" y="6480969"/>
            <a:ext cx="502920" cy="301752"/>
          </a:xfrm>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a:xfrm>
            <a:off x="6278976" y="6556248"/>
            <a:ext cx="2133600" cy="301752"/>
          </a:xfrm>
        </p:spPr>
        <p:txBody>
          <a:bodyPr/>
          <a:lstStyle>
            <a:lvl1pPr>
              <a:defRPr sz="900"/>
            </a:lvl1pPr>
          </a:lstStyle>
          <a:p>
            <a:fld id="{D9F75050-0E15-4C5B-92B0-66D068882F1F}" type="datetimeFigureOut">
              <a:rPr lang="tr-TR" smtClean="0"/>
              <a:pPr/>
              <a:t>13.12.2011</a:t>
            </a:fld>
            <a:endParaRPr lang="tr-TR"/>
          </a:p>
        </p:txBody>
      </p:sp>
      <p:sp>
        <p:nvSpPr>
          <p:cNvPr id="6" name="5 Altbilgi Yer Tutucusu"/>
          <p:cNvSpPr>
            <a:spLocks noGrp="1"/>
          </p:cNvSpPr>
          <p:nvPr>
            <p:ph type="ftr" sz="quarter" idx="11"/>
          </p:nvPr>
        </p:nvSpPr>
        <p:spPr>
          <a:xfrm>
            <a:off x="1135856" y="6556248"/>
            <a:ext cx="5143120" cy="301752"/>
          </a:xfrm>
        </p:spPr>
        <p:txBody>
          <a:bodyPr/>
          <a:lstStyle>
            <a:lvl1pPr>
              <a:defRPr sz="900"/>
            </a:lvl1pPr>
          </a:lstStyle>
          <a:p>
            <a:endParaRPr lang="tr-TR"/>
          </a:p>
        </p:txBody>
      </p:sp>
      <p:sp>
        <p:nvSpPr>
          <p:cNvPr id="7" name="6 Slayt Numarası Yer Tutucusu"/>
          <p:cNvSpPr>
            <a:spLocks noGrp="1"/>
          </p:cNvSpPr>
          <p:nvPr>
            <p:ph type="sldNum" sz="quarter" idx="12"/>
          </p:nvPr>
        </p:nvSpPr>
        <p:spPr>
          <a:xfrm>
            <a:off x="8410576" y="6556248"/>
            <a:ext cx="502920" cy="301752"/>
          </a:xfrm>
        </p:spPr>
        <p:txBody>
          <a:bodyPr/>
          <a:lstStyle>
            <a:lvl1pPr>
              <a:defRPr sz="900"/>
            </a:lvl1p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bg>
      <p:bgRef idx="1002">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tr-TR" smtClean="0"/>
              <a:t>Asıl başlık stili için tıklatın</a:t>
            </a:r>
            <a:endParaRPr kumimoji="0" lang="en-US"/>
          </a:p>
        </p:txBody>
      </p:sp>
      <p:sp>
        <p:nvSpPr>
          <p:cNvPr id="3" name="2 Resim Yer Tutucusu"/>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tr-TR" smtClean="0"/>
              <a:t>Resim eklemek için simgeyi tıklatın</a:t>
            </a:r>
            <a:endParaRPr kumimoji="0" lang="en-US" dirty="0"/>
          </a:p>
        </p:txBody>
      </p:sp>
      <p:sp>
        <p:nvSpPr>
          <p:cNvPr id="4" name="3 Metin Yer Tutucusu"/>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a:xfrm>
            <a:off x="6108192" y="6556248"/>
            <a:ext cx="2103120" cy="301752"/>
          </a:xfrm>
        </p:spPr>
        <p:txBody>
          <a:bodyPr/>
          <a:lstStyle>
            <a:lvl1pPr>
              <a:defRPr sz="900"/>
            </a:lvl1pPr>
          </a:lstStyle>
          <a:p>
            <a:fld id="{D9F75050-0E15-4C5B-92B0-66D068882F1F}" type="datetimeFigureOut">
              <a:rPr lang="tr-TR" smtClean="0"/>
              <a:pPr/>
              <a:t>13.12.2011</a:t>
            </a:fld>
            <a:endParaRPr lang="tr-TR"/>
          </a:p>
        </p:txBody>
      </p:sp>
      <p:sp>
        <p:nvSpPr>
          <p:cNvPr id="6" name="5 Altbilgi Yer Tutucusu"/>
          <p:cNvSpPr>
            <a:spLocks noGrp="1"/>
          </p:cNvSpPr>
          <p:nvPr>
            <p:ph type="ftr" sz="quarter" idx="11"/>
          </p:nvPr>
        </p:nvSpPr>
        <p:spPr>
          <a:xfrm>
            <a:off x="1170432" y="6557169"/>
            <a:ext cx="4948072" cy="301752"/>
          </a:xfrm>
        </p:spPr>
        <p:txBody>
          <a:bodyPr/>
          <a:lstStyle>
            <a:lvl1pPr>
              <a:defRPr sz="900"/>
            </a:lvl1pPr>
          </a:lstStyle>
          <a:p>
            <a:endParaRPr lang="tr-TR"/>
          </a:p>
        </p:txBody>
      </p:sp>
      <p:sp>
        <p:nvSpPr>
          <p:cNvPr id="7" name="6 Slayt Numarası Yer Tutucusu"/>
          <p:cNvSpPr>
            <a:spLocks noGrp="1"/>
          </p:cNvSpPr>
          <p:nvPr>
            <p:ph type="sldNum" sz="quarter" idx="12"/>
          </p:nvPr>
        </p:nvSpPr>
        <p:spPr>
          <a:xfrm>
            <a:off x="8217192" y="6556248"/>
            <a:ext cx="365760" cy="301752"/>
          </a:xfrm>
        </p:spPr>
        <p:txBody>
          <a:bodyPr/>
          <a:lstStyle>
            <a:lvl1pPr algn="ctr">
              <a:defRPr sz="900"/>
            </a:lvl1p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Dik Üçgen"/>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Düz Bağlayıcı"/>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Düz Bağlayıcı"/>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Başlık Yer Tutucusu"/>
          <p:cNvSpPr>
            <a:spLocks noGrp="1"/>
          </p:cNvSpPr>
          <p:nvPr>
            <p:ph type="title"/>
          </p:nvPr>
        </p:nvSpPr>
        <p:spPr>
          <a:xfrm>
            <a:off x="457200" y="267494"/>
            <a:ext cx="8229600" cy="1399032"/>
          </a:xfrm>
          <a:prstGeom prst="rect">
            <a:avLst/>
          </a:prstGeom>
        </p:spPr>
        <p:txBody>
          <a:bodyPr vert="horz" anchor="ctr">
            <a:normAutofit/>
          </a:bodyPr>
          <a:lstStyle/>
          <a:p>
            <a:r>
              <a:rPr kumimoji="0" lang="tr-TR" smtClean="0"/>
              <a:t>Asıl başlık stili için tıklatın</a:t>
            </a:r>
            <a:endParaRPr kumimoji="0" lang="en-US"/>
          </a:p>
        </p:txBody>
      </p:sp>
      <p:sp>
        <p:nvSpPr>
          <p:cNvPr id="13" name="12 Metin Yer Tutucusu"/>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4" name="13 Veri Yer Tutucusu"/>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9F75050-0E15-4C5B-92B0-66D068882F1F}" type="datetimeFigureOut">
              <a:rPr lang="tr-TR" smtClean="0"/>
              <a:pPr/>
              <a:t>13.12.2011</a:t>
            </a:fld>
            <a:endParaRPr lang="tr-TR"/>
          </a:p>
        </p:txBody>
      </p:sp>
      <p:sp>
        <p:nvSpPr>
          <p:cNvPr id="3" name="2 Altbilgi Yer Tutucusu"/>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tr-TR"/>
          </a:p>
        </p:txBody>
      </p:sp>
      <p:sp>
        <p:nvSpPr>
          <p:cNvPr id="23" name="22 Slayt Numarası Yer Tutucusu"/>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1DEFA8C-F947-479F-BE07-76B6B3F80BF1}" type="slidenum">
              <a:rPr lang="tr-TR" smtClean="0"/>
              <a:pPr/>
              <a:t>‹#›</a:t>
            </a:fld>
            <a:endParaRPr lang="tr-TR"/>
          </a:p>
        </p:txBody>
      </p:sp>
    </p:spTree>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www.tk.gov.tr/tdsstand/diger/kurumsalstandartkuruluslar.htm#IEC" TargetMode="External"/><Relationship Id="rId2" Type="http://schemas.openxmlformats.org/officeDocument/2006/relationships/hyperlink" Target="http://www.tk.gov.tr/tdsstand/diger/kurumsalstandartkuruluslar.htm#ISO" TargetMode="External"/><Relationship Id="rId1" Type="http://schemas.openxmlformats.org/officeDocument/2006/relationships/slideLayout" Target="../slideLayouts/slideLayout5.xml"/><Relationship Id="rId4" Type="http://schemas.openxmlformats.org/officeDocument/2006/relationships/hyperlink" Target="http://www.tk.gov.tr/tdsstand/diger/kurumsalstandartkuruluslar.htm#ITU"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540544" y="260648"/>
            <a:ext cx="8062912" cy="2592288"/>
          </a:xfrm>
        </p:spPr>
        <p:txBody>
          <a:bodyPr>
            <a:noAutofit/>
          </a:bodyPr>
          <a:lstStyle/>
          <a:p>
            <a:pPr algn="ctr"/>
            <a:r>
              <a:rPr lang="tr-TR" sz="6600" b="1" dirty="0" smtClean="0"/>
              <a:t>SEÇMELİ İŞLETME </a:t>
            </a:r>
            <a:br>
              <a:rPr lang="tr-TR" sz="6600" b="1" dirty="0" smtClean="0"/>
            </a:br>
            <a:r>
              <a:rPr lang="tr-TR" sz="6600" b="1" dirty="0" smtClean="0"/>
              <a:t>BİLGİSİ DERSİ</a:t>
            </a:r>
            <a:endParaRPr lang="tr-TR" sz="6600" b="1" dirty="0"/>
          </a:p>
        </p:txBody>
      </p:sp>
      <p:sp>
        <p:nvSpPr>
          <p:cNvPr id="3" name="2 Alt Başlık"/>
          <p:cNvSpPr>
            <a:spLocks noGrp="1"/>
          </p:cNvSpPr>
          <p:nvPr>
            <p:ph type="subTitle" idx="1"/>
          </p:nvPr>
        </p:nvSpPr>
        <p:spPr>
          <a:xfrm>
            <a:off x="683568" y="2852936"/>
            <a:ext cx="8062912" cy="3600400"/>
          </a:xfrm>
        </p:spPr>
        <p:txBody>
          <a:bodyPr>
            <a:normAutofit/>
          </a:bodyPr>
          <a:lstStyle/>
          <a:p>
            <a:pPr algn="ctr"/>
            <a:r>
              <a:rPr lang="tr-TR" sz="3200" b="1" dirty="0" smtClean="0">
                <a:solidFill>
                  <a:srgbClr val="FFFF00"/>
                </a:solidFill>
                <a:latin typeface="Arial Black" pitchFamily="34" charset="0"/>
              </a:rPr>
              <a:t>İşletme ile ilgili  Temel Kavramları</a:t>
            </a:r>
          </a:p>
          <a:p>
            <a:pPr algn="ctr"/>
            <a:r>
              <a:rPr lang="tr-TR" sz="3200" b="1" dirty="0" smtClean="0">
                <a:solidFill>
                  <a:srgbClr val="FFFF00"/>
                </a:solidFill>
              </a:rPr>
              <a:t>İşletme:</a:t>
            </a:r>
            <a:r>
              <a:rPr lang="tr-TR" sz="3200" b="1" dirty="0" smtClean="0">
                <a:solidFill>
                  <a:schemeClr val="tx1"/>
                </a:solidFill>
              </a:rPr>
              <a:t>İnsan ihtiyaçlarını karşılamak amacı ile mal veya hizmetleri üreterek veya pazarlayarak fayda yaratmak, dolayısıyla kar elde etmek için faaliyette bulunan kuruluşlara </a:t>
            </a:r>
            <a:r>
              <a:rPr lang="tr-TR" sz="3200" b="1" dirty="0" smtClean="0">
                <a:solidFill>
                  <a:srgbClr val="FFC000"/>
                </a:solidFill>
              </a:rPr>
              <a:t>İŞLETME</a:t>
            </a:r>
            <a:r>
              <a:rPr lang="tr-TR" sz="3200" b="1" dirty="0" smtClean="0">
                <a:solidFill>
                  <a:schemeClr val="tx1"/>
                </a:solidFill>
              </a:rPr>
              <a:t> denir.</a:t>
            </a:r>
            <a:endParaRPr lang="tr-TR" sz="3200"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651394" cy="6153912"/>
          </a:xfrm>
        </p:spPr>
        <p:txBody>
          <a:bodyPr>
            <a:normAutofit fontScale="90000"/>
          </a:bodyPr>
          <a:lstStyle/>
          <a:p>
            <a:r>
              <a:rPr lang="tr-TR" dirty="0" smtClean="0"/>
              <a:t>İŞLETME BİLGİSİ DERSİ</a:t>
            </a:r>
            <a:endParaRPr lang="tr-TR" dirty="0"/>
          </a:p>
        </p:txBody>
      </p:sp>
      <p:sp>
        <p:nvSpPr>
          <p:cNvPr id="9" name="8 Metin Yer Tutucusu"/>
          <p:cNvSpPr>
            <a:spLocks noGrp="1"/>
          </p:cNvSpPr>
          <p:nvPr>
            <p:ph type="body" idx="1"/>
          </p:nvPr>
        </p:nvSpPr>
        <p:spPr/>
        <p:txBody>
          <a:bodyPr/>
          <a:lstStyle/>
          <a:p>
            <a:endParaRPr lang="tr-TR"/>
          </a:p>
        </p:txBody>
      </p:sp>
      <p:sp>
        <p:nvSpPr>
          <p:cNvPr id="10" name="9 Metin Yer Tutucusu"/>
          <p:cNvSpPr>
            <a:spLocks noGrp="1"/>
          </p:cNvSpPr>
          <p:nvPr>
            <p:ph type="body" sz="half" idx="3"/>
          </p:nvPr>
        </p:nvSpPr>
        <p:spPr>
          <a:xfrm>
            <a:off x="971600" y="290732"/>
            <a:ext cx="974430" cy="6306620"/>
          </a:xfrm>
        </p:spPr>
        <p:txBody>
          <a:bodyPr>
            <a:normAutofit/>
          </a:bodyPr>
          <a:lstStyle/>
          <a:p>
            <a:r>
              <a:rPr lang="tr-TR" sz="2800" b="1" dirty="0" smtClean="0">
                <a:solidFill>
                  <a:srgbClr val="FFFF00"/>
                </a:solidFill>
              </a:rPr>
              <a:t>İnsanlar Neden İşletme Kurarlar</a:t>
            </a:r>
            <a:endParaRPr lang="tr-TR" sz="2800" b="1" dirty="0">
              <a:solidFill>
                <a:srgbClr val="FFFF00"/>
              </a:solidFill>
            </a:endParaRPr>
          </a:p>
        </p:txBody>
      </p:sp>
      <p:sp>
        <p:nvSpPr>
          <p:cNvPr id="4" name="3 İçerik Yer Tutucusu"/>
          <p:cNvSpPr>
            <a:spLocks noGrp="1"/>
          </p:cNvSpPr>
          <p:nvPr>
            <p:ph sz="quarter" idx="2"/>
          </p:nvPr>
        </p:nvSpPr>
        <p:spPr>
          <a:xfrm>
            <a:off x="2022230" y="290732"/>
            <a:ext cx="6858000" cy="6306620"/>
          </a:xfrm>
        </p:spPr>
        <p:txBody>
          <a:bodyPr>
            <a:normAutofit/>
          </a:bodyPr>
          <a:lstStyle/>
          <a:p>
            <a:pPr>
              <a:buNone/>
            </a:pPr>
            <a:r>
              <a:rPr lang="tr-TR" dirty="0" smtClean="0"/>
              <a:t>İşletme kurmanın en temel nedeni </a:t>
            </a:r>
            <a:r>
              <a:rPr lang="tr-TR" dirty="0" smtClean="0">
                <a:solidFill>
                  <a:srgbClr val="FFFF00"/>
                </a:solidFill>
              </a:rPr>
              <a:t>KAR ELDE ETME, KAZANÇ SAĞLAMA</a:t>
            </a:r>
            <a:r>
              <a:rPr lang="tr-TR" dirty="0" smtClean="0"/>
              <a:t>  dır.</a:t>
            </a:r>
          </a:p>
          <a:p>
            <a:pPr>
              <a:buNone/>
            </a:pPr>
            <a:r>
              <a:rPr lang="tr-TR" dirty="0" smtClean="0"/>
              <a:t>Müteşebbis; riski paylaşırsa ortaklık kurar karı da paylaşır. Ortaklık kurmazsa riski de karı da kendisine aittir.</a:t>
            </a:r>
          </a:p>
          <a:p>
            <a:pPr>
              <a:buNone/>
            </a:pPr>
            <a:endParaRPr lang="tr-TR" dirty="0" smtClean="0">
              <a:solidFill>
                <a:srgbClr val="FFFF00"/>
              </a:solidFill>
            </a:endParaRPr>
          </a:p>
          <a:p>
            <a:pPr>
              <a:buNone/>
            </a:pPr>
            <a:r>
              <a:rPr lang="tr-TR" b="1" dirty="0" smtClean="0">
                <a:solidFill>
                  <a:srgbClr val="FFFF00"/>
                </a:solidFill>
              </a:rPr>
              <a:t>Diğer sebepler şöyle sıralanabilir:</a:t>
            </a:r>
          </a:p>
          <a:p>
            <a:pPr>
              <a:buNone/>
            </a:pPr>
            <a:r>
              <a:rPr lang="tr-TR" dirty="0" smtClean="0">
                <a:solidFill>
                  <a:schemeClr val="accent2">
                    <a:lumMod val="20000"/>
                    <a:lumOff val="80000"/>
                  </a:schemeClr>
                </a:solidFill>
              </a:rPr>
              <a:t>1.Politika veya ekonomik bir düşüncenin işlenmesi</a:t>
            </a:r>
          </a:p>
          <a:p>
            <a:pPr>
              <a:buNone/>
            </a:pPr>
            <a:r>
              <a:rPr lang="tr-TR" dirty="0" smtClean="0">
                <a:solidFill>
                  <a:schemeClr val="accent2">
                    <a:lumMod val="20000"/>
                    <a:lumOff val="80000"/>
                  </a:schemeClr>
                </a:solidFill>
              </a:rPr>
              <a:t>2.Sosyal saygınlık kazanma</a:t>
            </a:r>
          </a:p>
          <a:p>
            <a:pPr>
              <a:buNone/>
            </a:pPr>
            <a:r>
              <a:rPr lang="tr-TR" dirty="0" smtClean="0">
                <a:solidFill>
                  <a:schemeClr val="accent2">
                    <a:lumMod val="20000"/>
                    <a:lumOff val="80000"/>
                  </a:schemeClr>
                </a:solidFill>
              </a:rPr>
              <a:t>3.Topluma hizmet etme</a:t>
            </a:r>
          </a:p>
          <a:p>
            <a:pPr>
              <a:buNone/>
            </a:pPr>
            <a:r>
              <a:rPr lang="tr-TR" dirty="0" smtClean="0">
                <a:solidFill>
                  <a:schemeClr val="accent2">
                    <a:lumMod val="20000"/>
                    <a:lumOff val="80000"/>
                  </a:schemeClr>
                </a:solidFill>
              </a:rPr>
              <a:t>4.Miras ve benzeri nedenlerle elde edilen kazançların değerlendirilmesi</a:t>
            </a:r>
          </a:p>
          <a:p>
            <a:pPr>
              <a:buNone/>
            </a:pPr>
            <a:r>
              <a:rPr lang="tr-TR" dirty="0" smtClean="0">
                <a:solidFill>
                  <a:schemeClr val="accent2">
                    <a:lumMod val="20000"/>
                    <a:lumOff val="80000"/>
                  </a:schemeClr>
                </a:solidFill>
              </a:rPr>
              <a:t>5.Bağımsız iş kurma</a:t>
            </a:r>
          </a:p>
          <a:p>
            <a:pPr>
              <a:buNone/>
            </a:pPr>
            <a:r>
              <a:rPr lang="tr-TR" dirty="0" smtClean="0">
                <a:solidFill>
                  <a:schemeClr val="accent2">
                    <a:lumMod val="20000"/>
                    <a:lumOff val="80000"/>
                  </a:schemeClr>
                </a:solidFill>
              </a:rPr>
              <a:t>6.Başka iş ve iş yapma imkanlarının olmaması </a:t>
            </a: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651394" cy="6153912"/>
          </a:xfrm>
        </p:spPr>
        <p:txBody>
          <a:bodyPr>
            <a:normAutofit fontScale="90000"/>
          </a:bodyPr>
          <a:lstStyle/>
          <a:p>
            <a:r>
              <a:rPr lang="tr-TR" dirty="0" smtClean="0"/>
              <a:t>İŞLETME BİLGİSİ DERSİ</a:t>
            </a:r>
            <a:endParaRPr lang="tr-TR" dirty="0"/>
          </a:p>
        </p:txBody>
      </p:sp>
      <p:sp>
        <p:nvSpPr>
          <p:cNvPr id="9" name="8 Metin Yer Tutucusu"/>
          <p:cNvSpPr>
            <a:spLocks noGrp="1"/>
          </p:cNvSpPr>
          <p:nvPr>
            <p:ph type="body" idx="1"/>
          </p:nvPr>
        </p:nvSpPr>
        <p:spPr/>
        <p:txBody>
          <a:bodyPr/>
          <a:lstStyle/>
          <a:p>
            <a:endParaRPr lang="tr-TR"/>
          </a:p>
        </p:txBody>
      </p:sp>
      <p:sp>
        <p:nvSpPr>
          <p:cNvPr id="10" name="9 Metin Yer Tutucusu"/>
          <p:cNvSpPr>
            <a:spLocks noGrp="1"/>
          </p:cNvSpPr>
          <p:nvPr>
            <p:ph type="body" sz="half" idx="3"/>
          </p:nvPr>
        </p:nvSpPr>
        <p:spPr>
          <a:xfrm>
            <a:off x="971600" y="290732"/>
            <a:ext cx="974430" cy="6306620"/>
          </a:xfrm>
        </p:spPr>
        <p:txBody>
          <a:bodyPr>
            <a:normAutofit/>
          </a:bodyPr>
          <a:lstStyle/>
          <a:p>
            <a:r>
              <a:rPr lang="tr-TR" sz="2400" b="1" dirty="0" smtClean="0">
                <a:solidFill>
                  <a:srgbClr val="FFFF00"/>
                </a:solidFill>
                <a:latin typeface="Arial" pitchFamily="34" charset="0"/>
                <a:cs typeface="Arial" pitchFamily="34" charset="0"/>
              </a:rPr>
              <a:t>İŞLETMENİN  KURULUŞ  SORUNLARI</a:t>
            </a:r>
            <a:endParaRPr lang="tr-TR" sz="2400" b="1" dirty="0">
              <a:solidFill>
                <a:srgbClr val="FFFF00"/>
              </a:solidFill>
              <a:latin typeface="Arial" pitchFamily="34" charset="0"/>
              <a:cs typeface="Arial" pitchFamily="34" charset="0"/>
            </a:endParaRPr>
          </a:p>
        </p:txBody>
      </p:sp>
      <p:sp>
        <p:nvSpPr>
          <p:cNvPr id="4" name="3 İçerik Yer Tutucusu"/>
          <p:cNvSpPr>
            <a:spLocks noGrp="1"/>
          </p:cNvSpPr>
          <p:nvPr>
            <p:ph sz="quarter" idx="2"/>
          </p:nvPr>
        </p:nvSpPr>
        <p:spPr>
          <a:xfrm>
            <a:off x="2022230" y="0"/>
            <a:ext cx="7121770" cy="6597352"/>
          </a:xfrm>
        </p:spPr>
        <p:txBody>
          <a:bodyPr>
            <a:normAutofit fontScale="70000" lnSpcReduction="20000"/>
          </a:bodyPr>
          <a:lstStyle/>
          <a:p>
            <a:pPr>
              <a:buNone/>
            </a:pPr>
            <a:endParaRPr lang="tr-TR" dirty="0" smtClean="0">
              <a:solidFill>
                <a:srgbClr val="FFFF00"/>
              </a:solidFill>
            </a:endParaRPr>
          </a:p>
          <a:p>
            <a:pPr>
              <a:buNone/>
            </a:pPr>
            <a:r>
              <a:rPr lang="tr-TR" sz="2600" dirty="0" smtClean="0"/>
              <a:t>Girişimci (Müteşebbis) İşletme kurma fikrini benimsediğinde araştırma yapması gerekmektedir.</a:t>
            </a:r>
          </a:p>
          <a:p>
            <a:pPr>
              <a:buNone/>
            </a:pPr>
            <a:r>
              <a:rPr lang="tr-TR" sz="2600" dirty="0" smtClean="0"/>
              <a:t>Bu araştırmaya fizibilite (olabilirlik) çalışması denmektedir. </a:t>
            </a:r>
          </a:p>
          <a:p>
            <a:pPr>
              <a:buNone/>
            </a:pPr>
            <a:r>
              <a:rPr lang="tr-TR" sz="2600" dirty="0" smtClean="0">
                <a:solidFill>
                  <a:srgbClr val="FFFF00"/>
                </a:solidFill>
              </a:rPr>
              <a:t>Kuruluş sırasında araştırılacak konular:</a:t>
            </a:r>
          </a:p>
          <a:p>
            <a:pPr>
              <a:buNone/>
            </a:pPr>
            <a:r>
              <a:rPr lang="tr-TR" sz="2600" dirty="0" smtClean="0">
                <a:solidFill>
                  <a:schemeClr val="accent2">
                    <a:lumMod val="20000"/>
                    <a:lumOff val="80000"/>
                  </a:schemeClr>
                </a:solidFill>
              </a:rPr>
              <a:t>1.Talep</a:t>
            </a:r>
          </a:p>
          <a:p>
            <a:pPr>
              <a:buNone/>
            </a:pPr>
            <a:r>
              <a:rPr lang="tr-TR" sz="2600" dirty="0" smtClean="0">
                <a:solidFill>
                  <a:schemeClr val="accent2">
                    <a:lumMod val="20000"/>
                    <a:lumOff val="80000"/>
                  </a:schemeClr>
                </a:solidFill>
              </a:rPr>
              <a:t>2.Uygunluk</a:t>
            </a:r>
          </a:p>
          <a:p>
            <a:pPr>
              <a:buNone/>
            </a:pPr>
            <a:r>
              <a:rPr lang="tr-TR" sz="2600" dirty="0" smtClean="0">
                <a:solidFill>
                  <a:schemeClr val="accent2">
                    <a:lumMod val="20000"/>
                    <a:lumOff val="80000"/>
                  </a:schemeClr>
                </a:solidFill>
              </a:rPr>
              <a:t>3.Rekabet</a:t>
            </a:r>
          </a:p>
          <a:p>
            <a:pPr>
              <a:buNone/>
            </a:pPr>
            <a:r>
              <a:rPr lang="tr-TR" sz="2600" b="1" dirty="0" smtClean="0">
                <a:solidFill>
                  <a:schemeClr val="accent2">
                    <a:lumMod val="20000"/>
                    <a:lumOff val="80000"/>
                  </a:schemeClr>
                </a:solidFill>
              </a:rPr>
              <a:t>1 Talep Durumunun İncelenmesi:</a:t>
            </a:r>
          </a:p>
          <a:p>
            <a:pPr lvl="0"/>
            <a:r>
              <a:rPr lang="tr-TR" sz="2600" b="1" dirty="0" smtClean="0">
                <a:solidFill>
                  <a:schemeClr val="accent2">
                    <a:lumMod val="20000"/>
                    <a:lumOff val="80000"/>
                  </a:schemeClr>
                </a:solidFill>
              </a:rPr>
              <a:t>1</a:t>
            </a:r>
            <a:r>
              <a:rPr lang="tr-TR" sz="2600" dirty="0" smtClean="0"/>
              <a:t>.Söz konusu pazar veya pazarlarda insanların istek ve ihtiyaçları nelerdir?</a:t>
            </a:r>
          </a:p>
          <a:p>
            <a:pPr lvl="0"/>
            <a:r>
              <a:rPr lang="tr-TR" sz="2600" b="1" dirty="0" smtClean="0">
                <a:solidFill>
                  <a:schemeClr val="accent2">
                    <a:lumMod val="20000"/>
                    <a:lumOff val="80000"/>
                  </a:schemeClr>
                </a:solidFill>
              </a:rPr>
              <a:t>2.</a:t>
            </a:r>
            <a:r>
              <a:rPr lang="tr-TR" sz="2600" dirty="0" smtClean="0"/>
              <a:t>Mevcut talep ne yöndedir?</a:t>
            </a:r>
          </a:p>
          <a:p>
            <a:pPr lvl="0"/>
            <a:r>
              <a:rPr lang="tr-TR" sz="2600" b="1" dirty="0" smtClean="0">
                <a:solidFill>
                  <a:schemeClr val="accent2">
                    <a:lumMod val="20000"/>
                    <a:lumOff val="80000"/>
                  </a:schemeClr>
                </a:solidFill>
              </a:rPr>
              <a:t>3.</a:t>
            </a:r>
            <a:r>
              <a:rPr lang="tr-TR" sz="2600" dirty="0" smtClean="0"/>
              <a:t>Üreteceğimiz mal veya hizmetler uzun süre pazarda kullanılabilecek midir?</a:t>
            </a:r>
          </a:p>
          <a:p>
            <a:pPr lvl="0"/>
            <a:r>
              <a:rPr lang="tr-TR" sz="2600" b="1" dirty="0" smtClean="0">
                <a:solidFill>
                  <a:schemeClr val="accent2">
                    <a:lumMod val="20000"/>
                    <a:lumOff val="80000"/>
                  </a:schemeClr>
                </a:solidFill>
              </a:rPr>
              <a:t>4.</a:t>
            </a:r>
            <a:r>
              <a:rPr lang="tr-TR" sz="2600" dirty="0" smtClean="0"/>
              <a:t>İş kısa vadeli mi, uzun vadeli olacaktır?</a:t>
            </a:r>
          </a:p>
          <a:p>
            <a:pPr lvl="0"/>
            <a:r>
              <a:rPr lang="tr-TR" sz="2600" b="1" dirty="0" smtClean="0">
                <a:solidFill>
                  <a:schemeClr val="accent2">
                    <a:lumMod val="20000"/>
                    <a:lumOff val="80000"/>
                  </a:schemeClr>
                </a:solidFill>
              </a:rPr>
              <a:t>5</a:t>
            </a:r>
            <a:r>
              <a:rPr lang="tr-TR" sz="2600" dirty="0" smtClean="0"/>
              <a:t>.Düşünülen mal, kolay üretilen, pazarlanabilen, kar getiren, fiyatı uygun olan bir mal mıdır?</a:t>
            </a:r>
          </a:p>
          <a:p>
            <a:pPr lvl="0"/>
            <a:r>
              <a:rPr lang="tr-TR" sz="2600" b="1" dirty="0" smtClean="0">
                <a:solidFill>
                  <a:schemeClr val="accent2">
                    <a:lumMod val="20000"/>
                    <a:lumOff val="80000"/>
                  </a:schemeClr>
                </a:solidFill>
              </a:rPr>
              <a:t>6</a:t>
            </a:r>
            <a:r>
              <a:rPr lang="tr-TR" sz="2600" dirty="0" smtClean="0"/>
              <a:t>.Malın kalite, maliyet ve pazarlama fonksiyonu nedir?</a:t>
            </a:r>
          </a:p>
          <a:p>
            <a:pPr lvl="0"/>
            <a:r>
              <a:rPr lang="tr-TR" sz="2600" b="1" dirty="0" smtClean="0">
                <a:solidFill>
                  <a:schemeClr val="accent2">
                    <a:lumMod val="20000"/>
                    <a:lumOff val="80000"/>
                  </a:schemeClr>
                </a:solidFill>
              </a:rPr>
              <a:t>7</a:t>
            </a:r>
            <a:r>
              <a:rPr lang="tr-TR" sz="2600" dirty="0" smtClean="0"/>
              <a:t>.Üretimde başarı kazanmak için neler gereklidir?</a:t>
            </a:r>
          </a:p>
          <a:p>
            <a:pPr lvl="0"/>
            <a:r>
              <a:rPr lang="tr-TR" sz="2600" b="1" dirty="0" smtClean="0">
                <a:solidFill>
                  <a:schemeClr val="accent2">
                    <a:lumMod val="20000"/>
                    <a:lumOff val="80000"/>
                  </a:schemeClr>
                </a:solidFill>
              </a:rPr>
              <a:t>8</a:t>
            </a:r>
            <a:r>
              <a:rPr lang="tr-TR" sz="2600" dirty="0" smtClean="0"/>
              <a:t>.Uygun üretim veya hizmet ortamı mevcut mudur?</a:t>
            </a:r>
          </a:p>
          <a:p>
            <a:pPr lvl="0"/>
            <a:r>
              <a:rPr lang="tr-TR" sz="2600" b="1" dirty="0" smtClean="0">
                <a:solidFill>
                  <a:schemeClr val="accent2">
                    <a:lumMod val="20000"/>
                    <a:lumOff val="80000"/>
                  </a:schemeClr>
                </a:solidFill>
              </a:rPr>
              <a:t>9</a:t>
            </a:r>
            <a:r>
              <a:rPr lang="tr-TR" sz="2600" dirty="0" smtClean="0"/>
              <a:t>.İşi yürütebilecek yeterlilikte eleman var mıdır?</a:t>
            </a:r>
          </a:p>
          <a:p>
            <a:pPr lvl="0"/>
            <a:r>
              <a:rPr lang="tr-TR" sz="2600" b="1" dirty="0" smtClean="0">
                <a:solidFill>
                  <a:schemeClr val="accent2">
                    <a:lumMod val="20000"/>
                    <a:lumOff val="80000"/>
                  </a:schemeClr>
                </a:solidFill>
              </a:rPr>
              <a:t>10</a:t>
            </a:r>
            <a:r>
              <a:rPr lang="tr-TR" sz="2600" dirty="0" smtClean="0"/>
              <a:t>.İşi yürütebilecek yeterlilikte makine ve teçhizat var mıdır?</a:t>
            </a:r>
          </a:p>
          <a:p>
            <a:pPr lvl="0"/>
            <a:r>
              <a:rPr lang="tr-TR" sz="2600" b="1" dirty="0" smtClean="0">
                <a:solidFill>
                  <a:schemeClr val="accent2">
                    <a:lumMod val="20000"/>
                    <a:lumOff val="80000"/>
                  </a:schemeClr>
                </a:solidFill>
              </a:rPr>
              <a:t>11.</a:t>
            </a:r>
            <a:r>
              <a:rPr lang="tr-TR" sz="2600" dirty="0" smtClean="0"/>
              <a:t>Kurulacak işletmenin daha birçok ihtiyaçları çıkacaktır. Bu ihtiyaçlar karşılanabilecek midir?</a:t>
            </a:r>
            <a:endParaRPr lang="tr-TR" sz="2600" dirty="0" smtClean="0">
              <a:solidFill>
                <a:srgbClr val="FFFF00"/>
              </a:solidFill>
            </a:endParaRPr>
          </a:p>
          <a:p>
            <a:pPr>
              <a:buNone/>
            </a:pPr>
            <a:endParaRPr lang="tr-TR" dirty="0" smtClean="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651394" cy="6153912"/>
          </a:xfrm>
        </p:spPr>
        <p:txBody>
          <a:bodyPr>
            <a:normAutofit fontScale="90000"/>
          </a:bodyPr>
          <a:lstStyle/>
          <a:p>
            <a:r>
              <a:rPr lang="tr-TR" dirty="0" smtClean="0"/>
              <a:t>İŞLETME BİLGİSİ DERSİ</a:t>
            </a:r>
            <a:endParaRPr lang="tr-TR" dirty="0"/>
          </a:p>
        </p:txBody>
      </p:sp>
      <p:sp>
        <p:nvSpPr>
          <p:cNvPr id="9" name="8 Metin Yer Tutucusu"/>
          <p:cNvSpPr>
            <a:spLocks noGrp="1"/>
          </p:cNvSpPr>
          <p:nvPr>
            <p:ph type="body" idx="1"/>
          </p:nvPr>
        </p:nvSpPr>
        <p:spPr/>
        <p:txBody>
          <a:bodyPr/>
          <a:lstStyle/>
          <a:p>
            <a:endParaRPr lang="tr-TR"/>
          </a:p>
        </p:txBody>
      </p:sp>
      <p:sp>
        <p:nvSpPr>
          <p:cNvPr id="10" name="9 Metin Yer Tutucusu"/>
          <p:cNvSpPr>
            <a:spLocks noGrp="1"/>
          </p:cNvSpPr>
          <p:nvPr>
            <p:ph type="body" sz="half" idx="3"/>
          </p:nvPr>
        </p:nvSpPr>
        <p:spPr>
          <a:xfrm>
            <a:off x="971600" y="290732"/>
            <a:ext cx="974430" cy="6306620"/>
          </a:xfrm>
        </p:spPr>
        <p:txBody>
          <a:bodyPr>
            <a:normAutofit/>
          </a:bodyPr>
          <a:lstStyle/>
          <a:p>
            <a:r>
              <a:rPr lang="tr-TR" sz="2400" b="1" dirty="0" smtClean="0">
                <a:solidFill>
                  <a:srgbClr val="FFFF00"/>
                </a:solidFill>
                <a:latin typeface="Arial" pitchFamily="34" charset="0"/>
                <a:cs typeface="Arial" pitchFamily="34" charset="0"/>
              </a:rPr>
              <a:t>İŞLETMENİN  KURULUŞ  SORUNLARI</a:t>
            </a:r>
            <a:endParaRPr lang="tr-TR" sz="2400" b="1" dirty="0">
              <a:solidFill>
                <a:srgbClr val="FFFF00"/>
              </a:solidFill>
              <a:latin typeface="Arial" pitchFamily="34" charset="0"/>
              <a:cs typeface="Arial" pitchFamily="34" charset="0"/>
            </a:endParaRPr>
          </a:p>
        </p:txBody>
      </p:sp>
      <p:sp>
        <p:nvSpPr>
          <p:cNvPr id="4" name="3 İçerik Yer Tutucusu"/>
          <p:cNvSpPr>
            <a:spLocks noGrp="1"/>
          </p:cNvSpPr>
          <p:nvPr>
            <p:ph sz="quarter" idx="2"/>
          </p:nvPr>
        </p:nvSpPr>
        <p:spPr>
          <a:xfrm>
            <a:off x="2022230" y="290732"/>
            <a:ext cx="6858000" cy="6306620"/>
          </a:xfrm>
        </p:spPr>
        <p:txBody>
          <a:bodyPr>
            <a:normAutofit lnSpcReduction="10000"/>
          </a:bodyPr>
          <a:lstStyle/>
          <a:p>
            <a:pPr>
              <a:buNone/>
            </a:pPr>
            <a:r>
              <a:rPr lang="tr-TR" sz="2900" b="1" dirty="0" smtClean="0">
                <a:solidFill>
                  <a:schemeClr val="accent2">
                    <a:lumMod val="20000"/>
                    <a:lumOff val="80000"/>
                  </a:schemeClr>
                </a:solidFill>
              </a:rPr>
              <a:t>2.Uygunluk Durumunun İncelenmesi:</a:t>
            </a:r>
          </a:p>
          <a:p>
            <a:pPr>
              <a:buNone/>
            </a:pPr>
            <a:r>
              <a:rPr lang="tr-TR" sz="2900" dirty="0" smtClean="0"/>
              <a:t>Üretimin maliyeti , kar, pazarlama  tüketicilerin isteklerinin karşılanabilme durumu  gibi sorulara cevap aranır.</a:t>
            </a:r>
          </a:p>
          <a:p>
            <a:pPr>
              <a:buNone/>
            </a:pPr>
            <a:r>
              <a:rPr lang="tr-TR" sz="2900" b="1" dirty="0" smtClean="0">
                <a:solidFill>
                  <a:schemeClr val="accent2">
                    <a:lumMod val="20000"/>
                    <a:lumOff val="80000"/>
                  </a:schemeClr>
                </a:solidFill>
              </a:rPr>
              <a:t>3.Rekabet Durumunun İncelenmesi:</a:t>
            </a:r>
          </a:p>
          <a:p>
            <a:pPr>
              <a:buNone/>
            </a:pPr>
            <a:r>
              <a:rPr lang="tr-TR" sz="2900" dirty="0" smtClean="0"/>
              <a:t>Üretilen mal veya hizmet rakiplerin üretimi ile üstün ve zayıf yönleri nelerdir. Pazara girmek güçlü rakipler karşısında zor olacak mıdır. Üretim maliyeti düşük mü yüksek mi </a:t>
            </a:r>
          </a:p>
          <a:p>
            <a:pPr>
              <a:buNone/>
            </a:pPr>
            <a:r>
              <a:rPr lang="tr-TR" sz="2900" dirty="0" smtClean="0"/>
              <a:t>İnsan gücü, hammadde, çalışma sermayesi, gibi konulara verilecek cevaplar. </a:t>
            </a: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a:p>
            <a:pPr>
              <a:buNone/>
            </a:pPr>
            <a:endParaRPr lang="tr-TR" dirty="0" smtClean="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İŞLETME BİLGİSİ DERSİ</a:t>
            </a:r>
            <a:endParaRPr lang="tr-TR" dirty="0"/>
          </a:p>
        </p:txBody>
      </p:sp>
      <p:sp>
        <p:nvSpPr>
          <p:cNvPr id="3" name="2 Metin Yer Tutucusu"/>
          <p:cNvSpPr>
            <a:spLocks noGrp="1"/>
          </p:cNvSpPr>
          <p:nvPr>
            <p:ph type="body" idx="1"/>
          </p:nvPr>
        </p:nvSpPr>
        <p:spPr>
          <a:xfrm>
            <a:off x="1365006" y="290732"/>
            <a:ext cx="581024" cy="6090596"/>
          </a:xfrm>
        </p:spPr>
        <p:txBody>
          <a:bodyPr>
            <a:normAutofit/>
          </a:bodyPr>
          <a:lstStyle/>
          <a:p>
            <a:r>
              <a:rPr lang="tr-TR" b="1" dirty="0" smtClean="0"/>
              <a:t>KURULUŞ YERİ KAVRAMINDA GEÇEN TERİMLER:</a:t>
            </a:r>
            <a:endParaRPr lang="tr-TR" dirty="0"/>
          </a:p>
        </p:txBody>
      </p:sp>
      <p:sp>
        <p:nvSpPr>
          <p:cNvPr id="5" name="4 İçerik Yer Tutucusu"/>
          <p:cNvSpPr>
            <a:spLocks noGrp="1"/>
          </p:cNvSpPr>
          <p:nvPr>
            <p:ph sz="quarter" idx="2"/>
          </p:nvPr>
        </p:nvSpPr>
        <p:spPr/>
        <p:txBody>
          <a:bodyPr>
            <a:normAutofit fontScale="92500" lnSpcReduction="20000"/>
          </a:bodyPr>
          <a:lstStyle/>
          <a:p>
            <a:r>
              <a:rPr lang="tr-TR" dirty="0" smtClean="0"/>
              <a:t>a) Enerji temini</a:t>
            </a:r>
          </a:p>
          <a:p>
            <a:r>
              <a:rPr lang="tr-TR" dirty="0" smtClean="0"/>
              <a:t>b) İşgücü temini</a:t>
            </a:r>
          </a:p>
          <a:p>
            <a:r>
              <a:rPr lang="tr-TR" dirty="0" smtClean="0"/>
              <a:t>c) Ulaşım durumunun uygunluğu</a:t>
            </a:r>
          </a:p>
          <a:p>
            <a:r>
              <a:rPr lang="tr-TR" dirty="0" smtClean="0"/>
              <a:t>d) Hammadde temini</a:t>
            </a:r>
          </a:p>
          <a:p>
            <a:r>
              <a:rPr lang="tr-TR" dirty="0" smtClean="0"/>
              <a:t>e) Altyapı durumu</a:t>
            </a:r>
          </a:p>
          <a:p>
            <a:r>
              <a:rPr lang="tr-TR" dirty="0" smtClean="0"/>
              <a:t>f) Aynı mal ve hizmet üreten işletmelerin olmaması</a:t>
            </a:r>
          </a:p>
          <a:p>
            <a:r>
              <a:rPr lang="tr-TR" dirty="0" smtClean="0"/>
              <a:t>g) Potansiyel müşterilerin çokluğu</a:t>
            </a:r>
          </a:p>
          <a:p>
            <a:r>
              <a:rPr lang="tr-TR" dirty="0" smtClean="0"/>
              <a:t>h) Tabiat ve iklimin uygunluğu</a:t>
            </a:r>
            <a:endParaRPr lang="tr-TR" dirty="0"/>
          </a:p>
        </p:txBody>
      </p:sp>
      <p:sp>
        <p:nvSpPr>
          <p:cNvPr id="6" name="5 İçerik Yer Tutucusu"/>
          <p:cNvSpPr>
            <a:spLocks noGrp="1"/>
          </p:cNvSpPr>
          <p:nvPr>
            <p:ph sz="quarter" idx="4"/>
          </p:nvPr>
        </p:nvSpPr>
        <p:spPr>
          <a:xfrm>
            <a:off x="2022230" y="3427124"/>
            <a:ext cx="6858000" cy="3170228"/>
          </a:xfrm>
        </p:spPr>
        <p:txBody>
          <a:bodyPr>
            <a:normAutofit fontScale="92500" lnSpcReduction="10000"/>
          </a:bodyPr>
          <a:lstStyle/>
          <a:p>
            <a:r>
              <a:rPr lang="tr-TR" b="1" dirty="0" smtClean="0"/>
              <a:t>Pazar alanı </a:t>
            </a:r>
          </a:p>
          <a:p>
            <a:r>
              <a:rPr lang="tr-TR" b="1" dirty="0" smtClean="0"/>
              <a:t>Hammadde</a:t>
            </a:r>
          </a:p>
          <a:p>
            <a:r>
              <a:rPr lang="tr-TR" b="1" dirty="0" smtClean="0"/>
              <a:t>Taşıma</a:t>
            </a:r>
          </a:p>
          <a:p>
            <a:r>
              <a:rPr lang="tr-TR" b="1" dirty="0" smtClean="0"/>
              <a:t>İşgücü</a:t>
            </a:r>
          </a:p>
          <a:p>
            <a:r>
              <a:rPr lang="tr-TR" b="1" dirty="0" smtClean="0"/>
              <a:t>Enerji</a:t>
            </a:r>
          </a:p>
          <a:p>
            <a:r>
              <a:rPr lang="tr-TR" b="1" dirty="0" smtClean="0"/>
              <a:t>İklim koşulları </a:t>
            </a:r>
          </a:p>
          <a:p>
            <a:r>
              <a:rPr lang="tr-TR" b="1" dirty="0" smtClean="0"/>
              <a:t>Vergi, resim,harçlar ve teşvik tedbirleri</a:t>
            </a:r>
          </a:p>
          <a:p>
            <a:r>
              <a:rPr lang="tr-TR" b="1" dirty="0" smtClean="0"/>
              <a:t>Askeri tehlike  </a:t>
            </a:r>
            <a:endParaRPr lang="tr-T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723402" cy="6153912"/>
          </a:xfrm>
        </p:spPr>
        <p:txBody>
          <a:bodyPr>
            <a:normAutofit/>
          </a:bodyPr>
          <a:lstStyle/>
          <a:p>
            <a:r>
              <a:rPr lang="tr-TR" dirty="0" smtClean="0"/>
              <a:t>İŞLETME BİLGİSİ DERSİ</a:t>
            </a:r>
            <a:endParaRPr lang="tr-TR" dirty="0"/>
          </a:p>
        </p:txBody>
      </p:sp>
      <p:sp>
        <p:nvSpPr>
          <p:cNvPr id="3" name="2 Metin Yer Tutucusu"/>
          <p:cNvSpPr>
            <a:spLocks noGrp="1"/>
          </p:cNvSpPr>
          <p:nvPr>
            <p:ph type="body" idx="1"/>
          </p:nvPr>
        </p:nvSpPr>
        <p:spPr>
          <a:xfrm>
            <a:off x="1043608" y="290732"/>
            <a:ext cx="902422" cy="3017520"/>
          </a:xfrm>
        </p:spPr>
        <p:txBody>
          <a:bodyPr>
            <a:normAutofit/>
          </a:bodyPr>
          <a:lstStyle/>
          <a:p>
            <a:r>
              <a:rPr lang="tr-TR" sz="2000" b="1" dirty="0" smtClean="0"/>
              <a:t>EN UYGUN (OPTİMAL) KURULUŞ YERİ </a:t>
            </a:r>
            <a:endParaRPr lang="tr-TR" sz="2000" dirty="0"/>
          </a:p>
        </p:txBody>
      </p:sp>
      <p:sp>
        <p:nvSpPr>
          <p:cNvPr id="4" name="3 Metin Yer Tutucusu"/>
          <p:cNvSpPr>
            <a:spLocks noGrp="1"/>
          </p:cNvSpPr>
          <p:nvPr>
            <p:ph type="body" sz="half" idx="3"/>
          </p:nvPr>
        </p:nvSpPr>
        <p:spPr>
          <a:xfrm>
            <a:off x="971600" y="3427124"/>
            <a:ext cx="974430" cy="3017520"/>
          </a:xfrm>
        </p:spPr>
        <p:txBody>
          <a:bodyPr>
            <a:normAutofit/>
          </a:bodyPr>
          <a:lstStyle/>
          <a:p>
            <a:r>
              <a:rPr lang="tr-TR" sz="1800" dirty="0" smtClean="0"/>
              <a:t>Kuruluş Yeri Seçimi </a:t>
            </a:r>
          </a:p>
          <a:p>
            <a:r>
              <a:rPr lang="tr-TR" sz="1800" dirty="0" smtClean="0"/>
              <a:t> Etkiyen Yasal Faktörler</a:t>
            </a:r>
            <a:endParaRPr lang="tr-TR" sz="1800" dirty="0"/>
          </a:p>
        </p:txBody>
      </p:sp>
      <p:sp>
        <p:nvSpPr>
          <p:cNvPr id="5" name="4 İçerik Yer Tutucusu"/>
          <p:cNvSpPr>
            <a:spLocks noGrp="1"/>
          </p:cNvSpPr>
          <p:nvPr>
            <p:ph sz="quarter" idx="2"/>
          </p:nvPr>
        </p:nvSpPr>
        <p:spPr>
          <a:xfrm>
            <a:off x="2022230" y="290732"/>
            <a:ext cx="6858000" cy="3138268"/>
          </a:xfrm>
        </p:spPr>
        <p:txBody>
          <a:bodyPr>
            <a:normAutofit fontScale="92500" lnSpcReduction="20000"/>
          </a:bodyPr>
          <a:lstStyle/>
          <a:p>
            <a:pPr lvl="0"/>
            <a:r>
              <a:rPr lang="tr-TR" b="1" dirty="0" smtClean="0">
                <a:solidFill>
                  <a:srgbClr val="FFFF00"/>
                </a:solidFill>
              </a:rPr>
              <a:t>Ekonomiklik, Verimlilik, Karlılık</a:t>
            </a:r>
          </a:p>
          <a:p>
            <a:r>
              <a:rPr lang="tr-TR" dirty="0" smtClean="0">
                <a:solidFill>
                  <a:schemeClr val="accent2">
                    <a:lumMod val="40000"/>
                    <a:lumOff val="60000"/>
                  </a:schemeClr>
                </a:solidFill>
              </a:rPr>
              <a:t>Bütün bunların ışığında, en uygun (optimal) kuruluş yeri, işletmenin </a:t>
            </a:r>
            <a:r>
              <a:rPr lang="tr-TR" b="1" dirty="0" smtClean="0">
                <a:solidFill>
                  <a:srgbClr val="FFFF00"/>
                </a:solidFill>
              </a:rPr>
              <a:t>ekonomiklik, verimlilik ve karlılık </a:t>
            </a:r>
            <a:r>
              <a:rPr lang="tr-TR" dirty="0" smtClean="0">
                <a:solidFill>
                  <a:schemeClr val="accent2">
                    <a:lumMod val="40000"/>
                    <a:lumOff val="60000"/>
                  </a:schemeClr>
                </a:solidFill>
              </a:rPr>
              <a:t>amaçlarına ulaşmasını sağlayan yer olarak tanımlanabilir.</a:t>
            </a:r>
          </a:p>
          <a:p>
            <a:pPr>
              <a:buNone/>
            </a:pPr>
            <a:endParaRPr lang="tr-TR" dirty="0" smtClean="0">
              <a:solidFill>
                <a:schemeClr val="accent2">
                  <a:lumMod val="40000"/>
                  <a:lumOff val="60000"/>
                </a:schemeClr>
              </a:solidFill>
            </a:endParaRPr>
          </a:p>
          <a:p>
            <a:r>
              <a:rPr lang="tr-TR" dirty="0" smtClean="0">
                <a:solidFill>
                  <a:srgbClr val="92D050"/>
                </a:solidFill>
              </a:rPr>
              <a:t>İşletmenin geleceği yönünden kuruluş yeri, en önemli faktörlerden biridir. Bu açıdan gelişigüzel, dar görüşlü düşünceler ile seçim yapılmamalıdır.</a:t>
            </a:r>
          </a:p>
        </p:txBody>
      </p:sp>
      <p:sp>
        <p:nvSpPr>
          <p:cNvPr id="6" name="5 İçerik Yer Tutucusu"/>
          <p:cNvSpPr>
            <a:spLocks noGrp="1"/>
          </p:cNvSpPr>
          <p:nvPr>
            <p:ph sz="quarter" idx="4"/>
          </p:nvPr>
        </p:nvSpPr>
        <p:spPr>
          <a:xfrm>
            <a:off x="2022230" y="3861048"/>
            <a:ext cx="6858000" cy="2448272"/>
          </a:xfrm>
        </p:spPr>
        <p:txBody>
          <a:bodyPr>
            <a:noAutofit/>
          </a:bodyPr>
          <a:lstStyle/>
          <a:p>
            <a:pPr>
              <a:buNone/>
            </a:pPr>
            <a:r>
              <a:rPr lang="tr-TR" sz="2800" dirty="0" smtClean="0">
                <a:solidFill>
                  <a:srgbClr val="FFFF00"/>
                </a:solidFill>
              </a:rPr>
              <a:t>1.Yerel Yönetimle İlgili İşlemler</a:t>
            </a:r>
          </a:p>
          <a:p>
            <a:pPr>
              <a:buNone/>
            </a:pPr>
            <a:r>
              <a:rPr lang="tr-TR" sz="2800" dirty="0" smtClean="0">
                <a:solidFill>
                  <a:srgbClr val="FFFF00"/>
                </a:solidFill>
              </a:rPr>
              <a:t>2.Maliye İle İlgili İşlemler</a:t>
            </a:r>
          </a:p>
          <a:p>
            <a:pPr>
              <a:buNone/>
            </a:pPr>
            <a:r>
              <a:rPr lang="tr-TR" sz="2800" dirty="0" smtClean="0">
                <a:solidFill>
                  <a:srgbClr val="FFFF00"/>
                </a:solidFill>
              </a:rPr>
              <a:t>3.Sosyal Güvenlik Kurumlarına Ait İşlemler</a:t>
            </a:r>
          </a:p>
          <a:p>
            <a:pPr>
              <a:buNone/>
            </a:pPr>
            <a:r>
              <a:rPr lang="tr-TR" sz="2800" dirty="0" smtClean="0">
                <a:solidFill>
                  <a:srgbClr val="FFFF00"/>
                </a:solidFill>
              </a:rPr>
              <a:t>4.Meslek Kuruluşlarına Üyelik İşlemleri</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51520" y="290732"/>
            <a:ext cx="720080" cy="6153912"/>
          </a:xfrm>
        </p:spPr>
        <p:txBody>
          <a:bodyPr>
            <a:normAutofit/>
          </a:bodyPr>
          <a:lstStyle/>
          <a:p>
            <a:r>
              <a:rPr lang="tr-TR" dirty="0" smtClean="0"/>
              <a:t>İŞLETME BİLGİSİ DERSİ</a:t>
            </a:r>
            <a:endParaRPr lang="tr-TR" dirty="0"/>
          </a:p>
        </p:txBody>
      </p:sp>
      <p:sp>
        <p:nvSpPr>
          <p:cNvPr id="3" name="2 Metin Yer Tutucusu"/>
          <p:cNvSpPr>
            <a:spLocks noGrp="1"/>
          </p:cNvSpPr>
          <p:nvPr>
            <p:ph type="body" idx="1"/>
          </p:nvPr>
        </p:nvSpPr>
        <p:spPr>
          <a:xfrm>
            <a:off x="1115616" y="290732"/>
            <a:ext cx="830414" cy="6090596"/>
          </a:xfrm>
        </p:spPr>
        <p:txBody>
          <a:bodyPr>
            <a:normAutofit/>
          </a:bodyPr>
          <a:lstStyle/>
          <a:p>
            <a:r>
              <a:rPr lang="tr-TR" sz="2400" b="1" dirty="0" smtClean="0"/>
              <a:t>KURULUŞ  YERİ  FAKTÖRLERİ :</a:t>
            </a:r>
            <a:endParaRPr lang="tr-TR" sz="2400" dirty="0" smtClean="0"/>
          </a:p>
          <a:p>
            <a:endParaRPr lang="tr-TR" dirty="0"/>
          </a:p>
        </p:txBody>
      </p:sp>
      <p:sp>
        <p:nvSpPr>
          <p:cNvPr id="5" name="4 İçerik Yer Tutucusu"/>
          <p:cNvSpPr>
            <a:spLocks noGrp="1"/>
          </p:cNvSpPr>
          <p:nvPr>
            <p:ph sz="quarter" idx="2"/>
          </p:nvPr>
        </p:nvSpPr>
        <p:spPr>
          <a:xfrm>
            <a:off x="2022230" y="290732"/>
            <a:ext cx="6858000" cy="6234612"/>
          </a:xfrm>
        </p:spPr>
        <p:txBody>
          <a:bodyPr>
            <a:normAutofit fontScale="92500" lnSpcReduction="20000"/>
          </a:bodyPr>
          <a:lstStyle/>
          <a:p>
            <a:pPr lvl="0"/>
            <a:r>
              <a:rPr lang="tr-TR" b="1" dirty="0" smtClean="0">
                <a:solidFill>
                  <a:srgbClr val="FFFF00"/>
                </a:solidFill>
              </a:rPr>
              <a:t>1.Ekonomik Faktörler:  </a:t>
            </a:r>
            <a:r>
              <a:rPr lang="tr-TR" dirty="0" smtClean="0"/>
              <a:t>Hammaddeye uzaklık, taşıma maliyetleri, hammaddenin taşıma süresi, sunuş yapacağı pazar veya pazarlara uzaklık, işgücüne ek bir maliyet getirmeden ulaşılabilirlik gibi konular, ekonomik faktörler olarak değerlendirilmektedir.</a:t>
            </a:r>
            <a:endParaRPr lang="tr-TR" b="1" dirty="0" smtClean="0"/>
          </a:p>
          <a:p>
            <a:r>
              <a:rPr lang="tr-TR" b="1" dirty="0" smtClean="0">
                <a:solidFill>
                  <a:srgbClr val="FFFF00"/>
                </a:solidFill>
              </a:rPr>
              <a:t>2.Doğal Faktörler: </a:t>
            </a:r>
            <a:r>
              <a:rPr lang="tr-TR" dirty="0" smtClean="0"/>
              <a:t>Arazi durumu, iklim gibi </a:t>
            </a:r>
            <a:endParaRPr lang="tr-TR" b="1" dirty="0" smtClean="0"/>
          </a:p>
          <a:p>
            <a:pPr lvl="0"/>
            <a:r>
              <a:rPr lang="tr-TR" b="1" dirty="0" smtClean="0">
                <a:solidFill>
                  <a:srgbClr val="FFFF00"/>
                </a:solidFill>
              </a:rPr>
              <a:t>3.Sosyal Faktörler:</a:t>
            </a:r>
            <a:r>
              <a:rPr lang="tr-TR" b="1" dirty="0" smtClean="0"/>
              <a:t> </a:t>
            </a:r>
            <a:r>
              <a:rPr lang="tr-TR" dirty="0" smtClean="0"/>
              <a:t>Sosyal ve kültürel ihtiyaçları karşılayan kuruluşların, söz konusu kuruluş yerinde bulunması işletmede çalışacak personelin iş verimini artırmak için önemli rol oynar. Bunun dışında işletmenin söz konusu çevrede kirlilik (hava, su, gürültü vs..) yapabileceği düşüncesi ile toplumun direnişi ile karşılaşılabilir. Ayrıca, bu gibi nedenlerle devlet ve belediyeler tarafından bazı kısıtlamalar da getirilebilir.</a:t>
            </a:r>
            <a:endParaRPr lang="tr-TR" b="1" dirty="0" smtClean="0"/>
          </a:p>
          <a:p>
            <a:pPr lvl="0"/>
            <a:r>
              <a:rPr lang="tr-TR" b="1" dirty="0" smtClean="0">
                <a:solidFill>
                  <a:srgbClr val="FFFF00"/>
                </a:solidFill>
              </a:rPr>
              <a:t>4.Psikolojik, Fizyolojik, Politik Faktörler :</a:t>
            </a:r>
            <a:r>
              <a:rPr lang="tr-TR" b="1" dirty="0" smtClean="0"/>
              <a:t> </a:t>
            </a:r>
            <a:r>
              <a:rPr lang="tr-TR" dirty="0" smtClean="0"/>
              <a:t>Müteşebbis, kendisine yakın gelen bölgede işletmesini kurmak isteyebilir. Devlet, örneğin işsizliği azaltacağı düşüncesi ile işletme kurabilir.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723402" cy="6153912"/>
          </a:xfrm>
        </p:spPr>
        <p:txBody>
          <a:bodyPr>
            <a:normAutofit/>
          </a:bodyPr>
          <a:lstStyle/>
          <a:p>
            <a:r>
              <a:rPr lang="tr-TR" dirty="0" smtClean="0"/>
              <a:t>İŞLETME BİLGİSİ DERSİ</a:t>
            </a:r>
            <a:endParaRPr lang="tr-TR" dirty="0"/>
          </a:p>
        </p:txBody>
      </p:sp>
      <p:sp>
        <p:nvSpPr>
          <p:cNvPr id="4" name="3 Metin Yer Tutucusu"/>
          <p:cNvSpPr>
            <a:spLocks noGrp="1"/>
          </p:cNvSpPr>
          <p:nvPr>
            <p:ph type="body" idx="1"/>
          </p:nvPr>
        </p:nvSpPr>
        <p:spPr>
          <a:xfrm>
            <a:off x="971600" y="332656"/>
            <a:ext cx="974430" cy="6111988"/>
          </a:xfrm>
        </p:spPr>
        <p:txBody>
          <a:bodyPr>
            <a:normAutofit/>
          </a:bodyPr>
          <a:lstStyle/>
          <a:p>
            <a:r>
              <a:rPr lang="tr-TR" sz="2000" dirty="0" smtClean="0">
                <a:solidFill>
                  <a:srgbClr val="FFFF00"/>
                </a:solidFill>
              </a:rPr>
              <a:t>İyi oluşturulan bir işletmenin</a:t>
            </a:r>
          </a:p>
          <a:p>
            <a:r>
              <a:rPr lang="tr-TR" sz="2000" dirty="0" smtClean="0">
                <a:solidFill>
                  <a:srgbClr val="FFFF00"/>
                </a:solidFill>
              </a:rPr>
              <a:t> ülke ekonomisine getireceği faydalar;</a:t>
            </a:r>
          </a:p>
          <a:p>
            <a:endParaRPr lang="tr-TR" dirty="0"/>
          </a:p>
        </p:txBody>
      </p:sp>
      <p:sp>
        <p:nvSpPr>
          <p:cNvPr id="5" name="4 İçerik Yer Tutucusu"/>
          <p:cNvSpPr>
            <a:spLocks noGrp="1"/>
          </p:cNvSpPr>
          <p:nvPr>
            <p:ph sz="quarter" idx="2"/>
          </p:nvPr>
        </p:nvSpPr>
        <p:spPr>
          <a:xfrm>
            <a:off x="2123728" y="290732"/>
            <a:ext cx="6756502" cy="6234612"/>
          </a:xfrm>
        </p:spPr>
        <p:txBody>
          <a:bodyPr>
            <a:normAutofit fontScale="92500"/>
          </a:bodyPr>
          <a:lstStyle/>
          <a:p>
            <a:pPr lvl="0"/>
            <a:r>
              <a:rPr lang="tr-TR" sz="3200" b="1" dirty="0" smtClean="0">
                <a:solidFill>
                  <a:srgbClr val="FFFF00"/>
                </a:solidFill>
              </a:rPr>
              <a:t>*</a:t>
            </a:r>
            <a:r>
              <a:rPr lang="tr-TR" sz="3200" dirty="0" smtClean="0"/>
              <a:t>İstihdam imkanı sağlamak,</a:t>
            </a:r>
          </a:p>
          <a:p>
            <a:pPr lvl="0"/>
            <a:endParaRPr lang="tr-TR" sz="3200" dirty="0" smtClean="0"/>
          </a:p>
          <a:p>
            <a:pPr lvl="0"/>
            <a:r>
              <a:rPr lang="tr-TR" sz="3200" b="1" dirty="0" smtClean="0">
                <a:solidFill>
                  <a:srgbClr val="FFFF00"/>
                </a:solidFill>
              </a:rPr>
              <a:t>**</a:t>
            </a:r>
            <a:r>
              <a:rPr lang="tr-TR" sz="3200" dirty="0" smtClean="0"/>
              <a:t>Vergi ödeyerek devlet gelirlerini artırmak,</a:t>
            </a:r>
          </a:p>
          <a:p>
            <a:pPr lvl="0"/>
            <a:endParaRPr lang="tr-TR" sz="3200" dirty="0" smtClean="0"/>
          </a:p>
          <a:p>
            <a:pPr lvl="0"/>
            <a:r>
              <a:rPr lang="tr-TR" sz="3200" b="1" dirty="0" smtClean="0">
                <a:solidFill>
                  <a:srgbClr val="FFFF00"/>
                </a:solidFill>
              </a:rPr>
              <a:t>***</a:t>
            </a:r>
            <a:r>
              <a:rPr lang="tr-TR" sz="3200" dirty="0" smtClean="0"/>
              <a:t>İstek ve ihtiyaçları karşılayarak, diğer ülkelere muhtaç olmadan yaşamlarını sağlamak,</a:t>
            </a:r>
          </a:p>
          <a:p>
            <a:pPr lvl="0"/>
            <a:endParaRPr lang="tr-TR" sz="3200" dirty="0" smtClean="0"/>
          </a:p>
          <a:p>
            <a:pPr lvl="0"/>
            <a:r>
              <a:rPr lang="tr-TR" sz="3200" b="1" dirty="0" smtClean="0">
                <a:solidFill>
                  <a:srgbClr val="FFFF00"/>
                </a:solidFill>
              </a:rPr>
              <a:t>***</a:t>
            </a:r>
            <a:r>
              <a:rPr lang="tr-TR" sz="3200" dirty="0" smtClean="0"/>
              <a:t>Üretilen ürünlere yurt dışında da satarak ülkeye döviz girmesini sağlamak olarak belirtilebilir.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İŞLETME BİLGİSİ DERSİ</a:t>
            </a:r>
            <a:endParaRPr lang="tr-TR" dirty="0"/>
          </a:p>
        </p:txBody>
      </p:sp>
      <p:sp>
        <p:nvSpPr>
          <p:cNvPr id="3" name="2 Metin Yer Tutucusu"/>
          <p:cNvSpPr>
            <a:spLocks noGrp="1"/>
          </p:cNvSpPr>
          <p:nvPr>
            <p:ph type="body" idx="1"/>
          </p:nvPr>
        </p:nvSpPr>
        <p:spPr>
          <a:xfrm>
            <a:off x="1365006" y="290732"/>
            <a:ext cx="581024" cy="6234612"/>
          </a:xfrm>
        </p:spPr>
        <p:txBody>
          <a:bodyPr>
            <a:normAutofit/>
          </a:bodyPr>
          <a:lstStyle/>
          <a:p>
            <a:r>
              <a:rPr lang="tr-TR" sz="1800" b="1" dirty="0" smtClean="0"/>
              <a:t>ihtiyaç, </a:t>
            </a:r>
            <a:r>
              <a:rPr lang="tr-TR" sz="1800" b="1" dirty="0" err="1" smtClean="0"/>
              <a:t>Maslow'un</a:t>
            </a:r>
            <a:r>
              <a:rPr lang="tr-TR" sz="1800" b="1" dirty="0" smtClean="0"/>
              <a:t>  ihtiyaçlar hiyerarşisi</a:t>
            </a:r>
            <a:endParaRPr lang="tr-TR" sz="1800" b="1" dirty="0"/>
          </a:p>
        </p:txBody>
      </p:sp>
      <p:sp>
        <p:nvSpPr>
          <p:cNvPr id="4" name="3 İçerik Yer Tutucusu"/>
          <p:cNvSpPr>
            <a:spLocks noGrp="1"/>
          </p:cNvSpPr>
          <p:nvPr>
            <p:ph sz="quarter" idx="2"/>
          </p:nvPr>
        </p:nvSpPr>
        <p:spPr/>
        <p:txBody>
          <a:bodyPr/>
          <a:lstStyle/>
          <a:p>
            <a:endParaRPr lang="tr-TR" dirty="0"/>
          </a:p>
        </p:txBody>
      </p:sp>
      <p:sp>
        <p:nvSpPr>
          <p:cNvPr id="6" name="5 İçerik Yer Tutucusu"/>
          <p:cNvSpPr>
            <a:spLocks noGrp="1"/>
          </p:cNvSpPr>
          <p:nvPr>
            <p:ph sz="quarter" idx="4"/>
          </p:nvPr>
        </p:nvSpPr>
        <p:spPr>
          <a:xfrm>
            <a:off x="2022230" y="3427124"/>
            <a:ext cx="6858000" cy="2522156"/>
          </a:xfrm>
        </p:spPr>
        <p:txBody>
          <a:bodyPr/>
          <a:lstStyle/>
          <a:p>
            <a:endParaRPr lang="tr-TR" dirty="0"/>
          </a:p>
        </p:txBody>
      </p:sp>
      <p:pic>
        <p:nvPicPr>
          <p:cNvPr id="1026" name="Picture 2" descr="C:\Documents and Settings\Murat ÖZKAN\Belgelerim\Resimlerim\9229baff2a6c46bcb615ccc92e722f72_1284029837.jpg"/>
          <p:cNvPicPr>
            <a:picLocks noChangeAspect="1" noChangeArrowheads="1"/>
          </p:cNvPicPr>
          <p:nvPr/>
        </p:nvPicPr>
        <p:blipFill>
          <a:blip r:embed="rId2" cstate="print"/>
          <a:srcRect/>
          <a:stretch>
            <a:fillRect/>
          </a:stretch>
        </p:blipFill>
        <p:spPr bwMode="auto">
          <a:xfrm>
            <a:off x="2051720" y="260648"/>
            <a:ext cx="7092280" cy="5616624"/>
          </a:xfrm>
          <a:prstGeom prst="rect">
            <a:avLst/>
          </a:prstGeom>
          <a:noFill/>
        </p:spPr>
      </p:pic>
      <p:sp>
        <p:nvSpPr>
          <p:cNvPr id="9" name="8 Metin kutusu"/>
          <p:cNvSpPr txBox="1"/>
          <p:nvPr/>
        </p:nvSpPr>
        <p:spPr>
          <a:xfrm>
            <a:off x="2195736" y="5949280"/>
            <a:ext cx="6948264" cy="646331"/>
          </a:xfrm>
          <a:prstGeom prst="rect">
            <a:avLst/>
          </a:prstGeom>
          <a:noFill/>
        </p:spPr>
        <p:txBody>
          <a:bodyPr wrap="square" rtlCol="0">
            <a:spAutoFit/>
          </a:bodyPr>
          <a:lstStyle/>
          <a:p>
            <a:r>
              <a:rPr lang="tr-TR" b="1" dirty="0" smtClean="0">
                <a:solidFill>
                  <a:srgbClr val="FFC000"/>
                </a:solidFill>
              </a:rPr>
              <a:t>İhtiyaç: İnsanların yaşamlarını sürdürebilmek amacıyla kullanmak zorunda oldukları her türlü olguya İHTİYAÇ denir</a:t>
            </a:r>
            <a:endParaRPr lang="tr-TR" b="1" dirty="0">
              <a:solidFill>
                <a:srgbClr val="FFC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651394" cy="6153912"/>
          </a:xfrm>
        </p:spPr>
        <p:txBody>
          <a:bodyPr>
            <a:normAutofit fontScale="90000"/>
          </a:bodyPr>
          <a:lstStyle/>
          <a:p>
            <a:r>
              <a:rPr lang="tr-TR" dirty="0" smtClean="0"/>
              <a:t>İŞLETME BİLGİSİ DERSİ</a:t>
            </a:r>
            <a:endParaRPr lang="tr-TR" dirty="0"/>
          </a:p>
        </p:txBody>
      </p:sp>
      <p:sp>
        <p:nvSpPr>
          <p:cNvPr id="3" name="2 Metin Yer Tutucusu"/>
          <p:cNvSpPr>
            <a:spLocks noGrp="1"/>
          </p:cNvSpPr>
          <p:nvPr>
            <p:ph type="body" idx="1"/>
          </p:nvPr>
        </p:nvSpPr>
        <p:spPr>
          <a:xfrm>
            <a:off x="1043608" y="0"/>
            <a:ext cx="869056" cy="6381328"/>
          </a:xfrm>
        </p:spPr>
        <p:txBody>
          <a:bodyPr>
            <a:normAutofit/>
          </a:bodyPr>
          <a:lstStyle/>
          <a:p>
            <a:r>
              <a:rPr lang="tr-TR" sz="2800" b="1" dirty="0" smtClean="0"/>
              <a:t>Üretim  Faktörleri</a:t>
            </a:r>
            <a:endParaRPr lang="tr-TR" sz="2800" b="1" dirty="0"/>
          </a:p>
        </p:txBody>
      </p:sp>
      <p:sp>
        <p:nvSpPr>
          <p:cNvPr id="4" name="3 İçerik Yer Tutucusu"/>
          <p:cNvSpPr>
            <a:spLocks noGrp="1"/>
          </p:cNvSpPr>
          <p:nvPr>
            <p:ph sz="quarter" idx="2"/>
          </p:nvPr>
        </p:nvSpPr>
        <p:spPr>
          <a:xfrm>
            <a:off x="2022230" y="290732"/>
            <a:ext cx="6858000" cy="6306620"/>
          </a:xfrm>
        </p:spPr>
        <p:txBody>
          <a:bodyPr>
            <a:normAutofit fontScale="92500" lnSpcReduction="10000"/>
          </a:bodyPr>
          <a:lstStyle/>
          <a:p>
            <a:r>
              <a:rPr lang="tr-TR" b="1" dirty="0" smtClean="0">
                <a:solidFill>
                  <a:srgbClr val="FFC000"/>
                </a:solidFill>
              </a:rPr>
              <a:t>Emek:</a:t>
            </a:r>
            <a:r>
              <a:rPr lang="tr-TR" dirty="0" smtClean="0"/>
              <a:t> Üretimin yapılabilmesi için, insanlar tarafından ortaya konulan fiziksel ve zihinsel katkıların tamamına </a:t>
            </a:r>
            <a:r>
              <a:rPr lang="tr-TR" b="1" dirty="0" smtClean="0"/>
              <a:t>EMEK</a:t>
            </a:r>
            <a:r>
              <a:rPr lang="tr-TR" dirty="0" smtClean="0"/>
              <a:t> denir.</a:t>
            </a:r>
          </a:p>
          <a:p>
            <a:pPr lvl="0"/>
            <a:r>
              <a:rPr lang="tr-TR" b="1" dirty="0" smtClean="0">
                <a:solidFill>
                  <a:srgbClr val="FFC000"/>
                </a:solidFill>
              </a:rPr>
              <a:t>Kaynaklar:</a:t>
            </a:r>
            <a:r>
              <a:rPr lang="tr-TR" dirty="0" smtClean="0"/>
              <a:t> Doğada </a:t>
            </a:r>
            <a:r>
              <a:rPr lang="tr-TR" dirty="0" err="1" smtClean="0"/>
              <a:t>varolan</a:t>
            </a:r>
            <a:r>
              <a:rPr lang="tr-TR" dirty="0" smtClean="0"/>
              <a:t> fakat tükenebilen kaynakların tamamına </a:t>
            </a:r>
            <a:r>
              <a:rPr lang="tr-TR" b="1" dirty="0" smtClean="0"/>
              <a:t>DOĞAL KAYNAKLAR</a:t>
            </a:r>
            <a:r>
              <a:rPr lang="tr-TR" dirty="0" smtClean="0"/>
              <a:t> veya </a:t>
            </a:r>
            <a:r>
              <a:rPr lang="tr-TR" b="1" dirty="0" smtClean="0"/>
              <a:t>TOPRAK (TABİAT)</a:t>
            </a:r>
            <a:r>
              <a:rPr lang="tr-TR" dirty="0" smtClean="0"/>
              <a:t> denir. Örneğin; demir, kömür, petrol vs.</a:t>
            </a:r>
          </a:p>
          <a:p>
            <a:pPr lvl="0"/>
            <a:r>
              <a:rPr lang="tr-TR" b="1" dirty="0" smtClean="0">
                <a:solidFill>
                  <a:srgbClr val="FFC000"/>
                </a:solidFill>
              </a:rPr>
              <a:t>Sermaye</a:t>
            </a:r>
            <a:r>
              <a:rPr lang="tr-TR" dirty="0" smtClean="0"/>
              <a:t>: İşletmelerin kurulabilmesi ve faaliyet gösterebilmesi için gerekli olan araç, gereç, makine, doğal kaynaklar ve işgücü gibi elemanlara ve bu gibi elemanların satın alınmasını sağlayan para veya menkul değerlerin tamamına </a:t>
            </a:r>
            <a:r>
              <a:rPr lang="tr-TR" b="1" dirty="0" smtClean="0"/>
              <a:t>SERMAYE</a:t>
            </a:r>
            <a:r>
              <a:rPr lang="tr-TR" dirty="0" smtClean="0"/>
              <a:t> denir.</a:t>
            </a:r>
          </a:p>
          <a:p>
            <a:pPr lvl="0"/>
            <a:r>
              <a:rPr lang="tr-TR" b="1" dirty="0" smtClean="0">
                <a:solidFill>
                  <a:srgbClr val="FFC000"/>
                </a:solidFill>
              </a:rPr>
              <a:t>Girişimci:</a:t>
            </a:r>
            <a:r>
              <a:rPr lang="tr-TR" dirty="0" smtClean="0"/>
              <a:t> Talep edilen mal veya hizmetin üretilmesi veya pazarlanması için gerekli olan sermayeyi ortaya koyarak üretim faktörlerini bir araya getiren, organize eden kişi veya kişilere </a:t>
            </a:r>
            <a:r>
              <a:rPr lang="tr-TR" b="1" dirty="0" smtClean="0"/>
              <a:t>GİRİŞİMCİ ( Müteşebbis ) </a:t>
            </a:r>
            <a:r>
              <a:rPr lang="tr-TR" dirty="0" smtClean="0"/>
              <a:t>denir.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723402" cy="6153912"/>
          </a:xfrm>
        </p:spPr>
        <p:txBody>
          <a:bodyPr>
            <a:normAutofit/>
          </a:bodyPr>
          <a:lstStyle/>
          <a:p>
            <a:r>
              <a:rPr lang="tr-TR" dirty="0" smtClean="0"/>
              <a:t>İŞLETME BİLGİSİ DERSİ</a:t>
            </a:r>
            <a:endParaRPr lang="tr-TR" dirty="0"/>
          </a:p>
        </p:txBody>
      </p:sp>
      <p:sp>
        <p:nvSpPr>
          <p:cNvPr id="3" name="2 Metin Yer Tutucusu"/>
          <p:cNvSpPr>
            <a:spLocks noGrp="1"/>
          </p:cNvSpPr>
          <p:nvPr>
            <p:ph type="body" idx="1"/>
          </p:nvPr>
        </p:nvSpPr>
        <p:spPr>
          <a:xfrm rot="5400000">
            <a:off x="4621696" y="-3074032"/>
            <a:ext cx="1124744" cy="7272808"/>
          </a:xfrm>
        </p:spPr>
        <p:txBody>
          <a:bodyPr>
            <a:normAutofit/>
          </a:bodyPr>
          <a:lstStyle/>
          <a:p>
            <a:r>
              <a:rPr lang="tr-TR" sz="4000" b="1" dirty="0" smtClean="0"/>
              <a:t>TANIMLAR</a:t>
            </a:r>
            <a:endParaRPr lang="tr-TR" sz="4000" b="1" dirty="0"/>
          </a:p>
        </p:txBody>
      </p:sp>
      <p:sp>
        <p:nvSpPr>
          <p:cNvPr id="4" name="3 İçerik Yer Tutucusu"/>
          <p:cNvSpPr>
            <a:spLocks noGrp="1"/>
          </p:cNvSpPr>
          <p:nvPr>
            <p:ph sz="quarter" idx="2"/>
          </p:nvPr>
        </p:nvSpPr>
        <p:spPr>
          <a:xfrm>
            <a:off x="1043608" y="1340768"/>
            <a:ext cx="7794104" cy="5256584"/>
          </a:xfrm>
        </p:spPr>
        <p:txBody>
          <a:bodyPr>
            <a:normAutofit fontScale="92500" lnSpcReduction="10000"/>
          </a:bodyPr>
          <a:lstStyle/>
          <a:p>
            <a:r>
              <a:rPr lang="tr-TR" sz="2100" b="1" dirty="0" smtClean="0">
                <a:solidFill>
                  <a:srgbClr val="FFC000"/>
                </a:solidFill>
              </a:rPr>
              <a:t>Tacir: </a:t>
            </a:r>
            <a:r>
              <a:rPr lang="tr-TR" sz="2100" dirty="0" smtClean="0"/>
              <a:t>Ticaret işi ile uğraşan kişilere </a:t>
            </a:r>
            <a:r>
              <a:rPr lang="tr-TR" sz="2100" b="1" dirty="0" smtClean="0"/>
              <a:t>TACİR ( tüccar ) </a:t>
            </a:r>
            <a:r>
              <a:rPr lang="tr-TR" sz="2100" dirty="0" smtClean="0"/>
              <a:t> denir.</a:t>
            </a:r>
          </a:p>
          <a:p>
            <a:r>
              <a:rPr lang="tr-TR" sz="2100" dirty="0" smtClean="0"/>
              <a:t>	Ticaret: Kar elde etmek amacıyla yapılan alım-satım etkinliklerine </a:t>
            </a:r>
            <a:r>
              <a:rPr lang="tr-TR" sz="2100" b="1" dirty="0" smtClean="0"/>
              <a:t>TİCARET </a:t>
            </a:r>
            <a:r>
              <a:rPr lang="tr-TR" sz="2100" dirty="0" smtClean="0"/>
              <a:t>denir.</a:t>
            </a:r>
          </a:p>
          <a:p>
            <a:r>
              <a:rPr lang="tr-TR" sz="2100" dirty="0" smtClean="0"/>
              <a:t>	</a:t>
            </a:r>
            <a:r>
              <a:rPr lang="tr-TR" sz="2100" b="1" dirty="0" smtClean="0">
                <a:solidFill>
                  <a:srgbClr val="FFC000"/>
                </a:solidFill>
              </a:rPr>
              <a:t>Yönetici:</a:t>
            </a:r>
            <a:r>
              <a:rPr lang="tr-TR" sz="2100" dirty="0" smtClean="0"/>
              <a:t> Var olan işletmenin amacına uygun olarak, faaliyetlerin yerine getirilmesi sorumluluğunu üzerine alan kişiye </a:t>
            </a:r>
            <a:r>
              <a:rPr lang="tr-TR" sz="2100" b="1" dirty="0" smtClean="0"/>
              <a:t>YÖNETİCİ</a:t>
            </a:r>
            <a:r>
              <a:rPr lang="tr-TR" sz="2100" dirty="0" smtClean="0"/>
              <a:t> denir.</a:t>
            </a:r>
          </a:p>
          <a:p>
            <a:r>
              <a:rPr lang="tr-TR" sz="2100" dirty="0" smtClean="0"/>
              <a:t>	Başka bir tanıma göre ise; kar ve riski başkalarına ait olmak üzere, üretim faktörlerini sağlayarak mal veya hizmet üretimini yöneten kişiye </a:t>
            </a:r>
            <a:r>
              <a:rPr lang="tr-TR" sz="2100" b="1" dirty="0" smtClean="0"/>
              <a:t>YÖNETİCİ</a:t>
            </a:r>
            <a:r>
              <a:rPr lang="tr-TR" sz="2100" dirty="0" smtClean="0"/>
              <a:t> denir.</a:t>
            </a:r>
          </a:p>
          <a:p>
            <a:r>
              <a:rPr lang="tr-TR" sz="2100" dirty="0" smtClean="0"/>
              <a:t>	Tanımlardan da anlaşılacağı üzere</a:t>
            </a:r>
            <a:r>
              <a:rPr lang="tr-TR" sz="2100" b="1" dirty="0" smtClean="0">
                <a:solidFill>
                  <a:srgbClr val="FFC000"/>
                </a:solidFill>
              </a:rPr>
              <a:t>, yönetici risk üstlenmemektedir.</a:t>
            </a:r>
          </a:p>
          <a:p>
            <a:r>
              <a:rPr lang="tr-TR" sz="2100" dirty="0" smtClean="0"/>
              <a:t>	Girişimci, kurduğu işletmede uzman yöneticiler çalıştıracağı gibi, kendisi de işletmesinde yöneticilik yapabilir.</a:t>
            </a:r>
          </a:p>
          <a:p>
            <a:r>
              <a:rPr lang="tr-TR" sz="2100" dirty="0" smtClean="0"/>
              <a:t>	</a:t>
            </a:r>
            <a:r>
              <a:rPr lang="tr-TR" sz="2100" b="1" dirty="0" smtClean="0">
                <a:solidFill>
                  <a:srgbClr val="FFC000"/>
                </a:solidFill>
              </a:rPr>
              <a:t>Teşebbüs: </a:t>
            </a:r>
            <a:r>
              <a:rPr lang="tr-TR" sz="2100" dirty="0" smtClean="0"/>
              <a:t>İhtiyaçları karşılama için faaliyette bulunan, piyasası bulunan ve söz konusu piyasadan gelir sağlayan işletmelere </a:t>
            </a:r>
            <a:r>
              <a:rPr lang="tr-TR" sz="2100" b="1" dirty="0" smtClean="0">
                <a:solidFill>
                  <a:srgbClr val="FFC000"/>
                </a:solidFill>
              </a:rPr>
              <a:t>TEŞEBBÜS</a:t>
            </a:r>
            <a:r>
              <a:rPr lang="tr-TR" sz="2100" dirty="0" smtClean="0">
                <a:solidFill>
                  <a:srgbClr val="FFC000"/>
                </a:solidFill>
              </a:rPr>
              <a:t> </a:t>
            </a:r>
            <a:r>
              <a:rPr lang="tr-TR" sz="2100" dirty="0" smtClean="0"/>
              <a:t>denir.</a:t>
            </a:r>
          </a:p>
          <a:p>
            <a:r>
              <a:rPr lang="tr-TR" sz="2100" dirty="0" smtClean="0"/>
              <a:t>	Teşebbüs, bir veya birden çok işletmeyi organize veya finanse eden ve bunlara sahip olan ekonomi ile bir bütündür.</a:t>
            </a:r>
          </a:p>
          <a:p>
            <a:endParaRPr lang="tr-T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İŞLETME BİLGİSİ DERSİ</a:t>
            </a:r>
            <a:endParaRPr lang="tr-TR" dirty="0"/>
          </a:p>
        </p:txBody>
      </p:sp>
      <p:sp>
        <p:nvSpPr>
          <p:cNvPr id="4" name="3 İçerik Yer Tutucusu"/>
          <p:cNvSpPr>
            <a:spLocks noGrp="1"/>
          </p:cNvSpPr>
          <p:nvPr>
            <p:ph sz="quarter" idx="2"/>
          </p:nvPr>
        </p:nvSpPr>
        <p:spPr>
          <a:xfrm>
            <a:off x="1331640" y="290732"/>
            <a:ext cx="7548590" cy="6234612"/>
          </a:xfrm>
        </p:spPr>
        <p:txBody>
          <a:bodyPr>
            <a:noAutofit/>
          </a:bodyPr>
          <a:lstStyle/>
          <a:p>
            <a:endParaRPr lang="tr-TR" sz="1600" b="1" dirty="0" smtClean="0">
              <a:solidFill>
                <a:srgbClr val="FFC000"/>
              </a:solidFill>
            </a:endParaRPr>
          </a:p>
          <a:p>
            <a:r>
              <a:rPr lang="tr-TR" sz="1600" b="1" dirty="0" smtClean="0">
                <a:solidFill>
                  <a:srgbClr val="FFC000"/>
                </a:solidFill>
              </a:rPr>
              <a:t>Verimlilik: </a:t>
            </a:r>
            <a:r>
              <a:rPr lang="tr-TR" sz="1600" dirty="0" smtClean="0"/>
              <a:t>İşletmelerde üretimin sağlanabilmesi amacıyla ortaya konulan girdiler ile ( malzeme, işçilik, zaman, araç, gereç v.b. ) üretim sonunda ortaya çıkan ürün ( mal veya hizmet ) arasındaki orantıya </a:t>
            </a:r>
            <a:r>
              <a:rPr lang="tr-TR" sz="1600" b="1" dirty="0" smtClean="0"/>
              <a:t>VERİMLİLİK</a:t>
            </a:r>
            <a:r>
              <a:rPr lang="tr-TR" sz="1600" dirty="0" smtClean="0"/>
              <a:t> denir.</a:t>
            </a:r>
          </a:p>
          <a:p>
            <a:pPr>
              <a:buNone/>
            </a:pPr>
            <a:r>
              <a:rPr lang="tr-TR" sz="1600" dirty="0" smtClean="0"/>
              <a:t>	</a:t>
            </a:r>
          </a:p>
          <a:p>
            <a:r>
              <a:rPr lang="tr-TR" sz="1600" b="1" dirty="0" smtClean="0">
                <a:solidFill>
                  <a:srgbClr val="FFC000"/>
                </a:solidFill>
              </a:rPr>
              <a:t>Üretim:</a:t>
            </a:r>
            <a:r>
              <a:rPr lang="tr-TR" sz="1600" dirty="0" smtClean="0"/>
              <a:t> İnsanların ihtiyaçlarını gidermeye yönelik mal veya hizmetlerin ortaya çıkartılması için yapılan faaliyetlere </a:t>
            </a:r>
            <a:r>
              <a:rPr lang="tr-TR" sz="1600" b="1" dirty="0" smtClean="0">
                <a:solidFill>
                  <a:srgbClr val="FFC000"/>
                </a:solidFill>
              </a:rPr>
              <a:t>ÜRETİM </a:t>
            </a:r>
            <a:r>
              <a:rPr lang="tr-TR" sz="1600" dirty="0" smtClean="0"/>
              <a:t>denir.</a:t>
            </a:r>
          </a:p>
          <a:p>
            <a:pPr>
              <a:buNone/>
            </a:pPr>
            <a:r>
              <a:rPr lang="tr-TR" sz="1600" dirty="0" smtClean="0"/>
              <a:t>	</a:t>
            </a:r>
          </a:p>
          <a:p>
            <a:r>
              <a:rPr lang="tr-TR" sz="1600" b="1" dirty="0" smtClean="0">
                <a:solidFill>
                  <a:srgbClr val="FFC000"/>
                </a:solidFill>
              </a:rPr>
              <a:t>Tüketim:</a:t>
            </a:r>
            <a:r>
              <a:rPr lang="tr-TR" sz="1600" dirty="0" smtClean="0"/>
              <a:t> Üretim ile elde edilen veya doğada kendiliğinden hazır bulunan nesnelerin canlılar tarafından kullanılmasına ( harcanmasına ) </a:t>
            </a:r>
            <a:r>
              <a:rPr lang="tr-TR" sz="1600" b="1" dirty="0" smtClean="0">
                <a:solidFill>
                  <a:srgbClr val="FFC000"/>
                </a:solidFill>
              </a:rPr>
              <a:t>TÜKETİM </a:t>
            </a:r>
            <a:r>
              <a:rPr lang="tr-TR" sz="1600" dirty="0" smtClean="0"/>
              <a:t>denir.</a:t>
            </a:r>
          </a:p>
          <a:p>
            <a:pPr>
              <a:buNone/>
            </a:pPr>
            <a:r>
              <a:rPr lang="tr-TR" sz="1600" dirty="0" smtClean="0"/>
              <a:t>	</a:t>
            </a:r>
          </a:p>
          <a:p>
            <a:r>
              <a:rPr lang="tr-TR" sz="1600" b="1" dirty="0" smtClean="0">
                <a:solidFill>
                  <a:srgbClr val="FFC000"/>
                </a:solidFill>
              </a:rPr>
              <a:t>Mal:</a:t>
            </a:r>
            <a:r>
              <a:rPr lang="tr-TR" sz="1600" dirty="0" smtClean="0"/>
              <a:t> İnsanların ihtiyaçlarını karşılamaya yönelik her türlü nesneye </a:t>
            </a:r>
            <a:r>
              <a:rPr lang="tr-TR" sz="1600" b="1" dirty="0" smtClean="0"/>
              <a:t> </a:t>
            </a:r>
            <a:r>
              <a:rPr lang="tr-TR" sz="1600" b="1" dirty="0" smtClean="0">
                <a:solidFill>
                  <a:srgbClr val="FFC000"/>
                </a:solidFill>
              </a:rPr>
              <a:t>MAL </a:t>
            </a:r>
            <a:r>
              <a:rPr lang="tr-TR" sz="1600" dirty="0" smtClean="0"/>
              <a:t>denir.</a:t>
            </a:r>
          </a:p>
          <a:p>
            <a:pPr>
              <a:buNone/>
            </a:pPr>
            <a:r>
              <a:rPr lang="tr-TR" sz="1600" dirty="0" smtClean="0"/>
              <a:t>	</a:t>
            </a:r>
          </a:p>
          <a:p>
            <a:r>
              <a:rPr lang="tr-TR" sz="1600" b="1" dirty="0" smtClean="0">
                <a:solidFill>
                  <a:srgbClr val="FFC000"/>
                </a:solidFill>
              </a:rPr>
              <a:t>Hizmet:</a:t>
            </a:r>
            <a:r>
              <a:rPr lang="tr-TR" sz="1600" dirty="0" smtClean="0"/>
              <a:t> İnsanların ihtiyaçlarını karşılamaya yönelik sunulan soyut faaliyetlere </a:t>
            </a:r>
            <a:r>
              <a:rPr lang="tr-TR" sz="1600" b="1" dirty="0" smtClean="0">
                <a:solidFill>
                  <a:srgbClr val="FFC000"/>
                </a:solidFill>
              </a:rPr>
              <a:t>HİZMET </a:t>
            </a:r>
            <a:r>
              <a:rPr lang="tr-TR" sz="1600" dirty="0" smtClean="0"/>
              <a:t>denir.</a:t>
            </a:r>
          </a:p>
          <a:p>
            <a:pPr>
              <a:buNone/>
            </a:pPr>
            <a:r>
              <a:rPr lang="tr-TR" sz="1600" dirty="0" smtClean="0"/>
              <a:t>	</a:t>
            </a:r>
          </a:p>
          <a:p>
            <a:r>
              <a:rPr lang="tr-TR" sz="1600" b="1" dirty="0" smtClean="0">
                <a:solidFill>
                  <a:srgbClr val="FFC000"/>
                </a:solidFill>
              </a:rPr>
              <a:t>Fayda: </a:t>
            </a:r>
            <a:r>
              <a:rPr lang="tr-TR" sz="1600" dirty="0" smtClean="0"/>
              <a:t>İhtiyaçların mal veya hizmetler kullanılarak doğrudan doğruya karşılanması sonucunda tüketicinin duyduğu haz’ a </a:t>
            </a:r>
            <a:r>
              <a:rPr lang="tr-TR" sz="1600" dirty="0" smtClean="0">
                <a:solidFill>
                  <a:srgbClr val="FFC000"/>
                </a:solidFill>
              </a:rPr>
              <a:t>FAYDA </a:t>
            </a:r>
            <a:r>
              <a:rPr lang="tr-TR" sz="1600" dirty="0" smtClean="0"/>
              <a:t>denir.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Metin Yer Tutucusu"/>
          <p:cNvSpPr>
            <a:spLocks noGrp="1"/>
          </p:cNvSpPr>
          <p:nvPr>
            <p:ph type="body" idx="1"/>
          </p:nvPr>
        </p:nvSpPr>
        <p:spPr/>
        <p:txBody>
          <a:bodyPr>
            <a:normAutofit/>
          </a:bodyPr>
          <a:lstStyle/>
          <a:p>
            <a:r>
              <a:rPr lang="tr-TR" sz="1800" dirty="0" smtClean="0"/>
              <a:t>STANDAERTLAR</a:t>
            </a:r>
            <a:endParaRPr lang="tr-TR" sz="1800" dirty="0"/>
          </a:p>
        </p:txBody>
      </p:sp>
      <p:sp>
        <p:nvSpPr>
          <p:cNvPr id="4" name="3 Metin Yer Tutucusu"/>
          <p:cNvSpPr>
            <a:spLocks noGrp="1"/>
          </p:cNvSpPr>
          <p:nvPr>
            <p:ph type="body" sz="half" idx="3"/>
          </p:nvPr>
        </p:nvSpPr>
        <p:spPr/>
        <p:txBody>
          <a:bodyPr/>
          <a:lstStyle/>
          <a:p>
            <a:r>
              <a:rPr lang="tr-TR" b="1" dirty="0" smtClean="0"/>
              <a:t>İŞLETMENİN AMAÇLARI:</a:t>
            </a:r>
            <a:endParaRPr lang="tr-TR" dirty="0" smtClean="0"/>
          </a:p>
          <a:p>
            <a:endParaRPr lang="tr-TR" dirty="0"/>
          </a:p>
        </p:txBody>
      </p:sp>
      <p:sp>
        <p:nvSpPr>
          <p:cNvPr id="5" name="4 İçerik Yer Tutucusu"/>
          <p:cNvSpPr>
            <a:spLocks noGrp="1"/>
          </p:cNvSpPr>
          <p:nvPr>
            <p:ph sz="quarter" idx="2"/>
          </p:nvPr>
        </p:nvSpPr>
        <p:spPr>
          <a:xfrm>
            <a:off x="2022230" y="290732"/>
            <a:ext cx="6858000" cy="2058148"/>
          </a:xfrm>
        </p:spPr>
        <p:txBody>
          <a:bodyPr>
            <a:normAutofit fontScale="92500" lnSpcReduction="20000"/>
          </a:bodyPr>
          <a:lstStyle/>
          <a:p>
            <a:r>
              <a:rPr lang="tr-TR" dirty="0" smtClean="0"/>
              <a:t>TSE</a:t>
            </a:r>
          </a:p>
          <a:p>
            <a:r>
              <a:rPr lang="tr-TR" dirty="0" smtClean="0"/>
              <a:t>CEN</a:t>
            </a:r>
          </a:p>
          <a:p>
            <a:r>
              <a:rPr lang="tr-TR" dirty="0" smtClean="0"/>
              <a:t>ISO</a:t>
            </a:r>
          </a:p>
          <a:p>
            <a:r>
              <a:rPr lang="tr-TR" dirty="0" smtClean="0">
                <a:hlinkClick r:id="rId2"/>
              </a:rPr>
              <a:t>ISO - Uluslararası Standart Organizasyonu</a:t>
            </a:r>
            <a:endParaRPr lang="tr-TR" dirty="0" smtClean="0"/>
          </a:p>
          <a:p>
            <a:r>
              <a:rPr lang="tr-TR" dirty="0" smtClean="0">
                <a:hlinkClick r:id="rId3"/>
              </a:rPr>
              <a:t>IEC - Uluslararası Elektroteknik Komisyonu</a:t>
            </a:r>
            <a:endParaRPr lang="tr-TR" dirty="0" smtClean="0"/>
          </a:p>
          <a:p>
            <a:r>
              <a:rPr lang="tr-TR" dirty="0" smtClean="0">
                <a:hlinkClick r:id="rId4"/>
              </a:rPr>
              <a:t>ITU - Uluslararası Telekomünikasyon Birliği</a:t>
            </a:r>
            <a:endParaRPr lang="tr-TR" dirty="0" smtClean="0"/>
          </a:p>
          <a:p>
            <a:endParaRPr lang="tr-TR" dirty="0"/>
          </a:p>
        </p:txBody>
      </p:sp>
      <p:sp>
        <p:nvSpPr>
          <p:cNvPr id="6" name="5 İçerik Yer Tutucusu"/>
          <p:cNvSpPr>
            <a:spLocks noGrp="1"/>
          </p:cNvSpPr>
          <p:nvPr>
            <p:ph sz="quarter" idx="4"/>
          </p:nvPr>
        </p:nvSpPr>
        <p:spPr>
          <a:xfrm>
            <a:off x="2022230" y="2492896"/>
            <a:ext cx="6858000" cy="3951748"/>
          </a:xfrm>
        </p:spPr>
        <p:txBody>
          <a:bodyPr>
            <a:normAutofit fontScale="70000" lnSpcReduction="20000"/>
          </a:bodyPr>
          <a:lstStyle/>
          <a:p>
            <a:r>
              <a:rPr lang="tr-TR" b="1" dirty="0" smtClean="0">
                <a:solidFill>
                  <a:srgbClr val="FFC000"/>
                </a:solidFill>
              </a:rPr>
              <a:t>İşletme amaçları, genel amaçlar ve özel amaçlar olarak iki ana başlık altında toplanır</a:t>
            </a:r>
            <a:r>
              <a:rPr lang="tr-TR" b="1" dirty="0" smtClean="0"/>
              <a:t>.</a:t>
            </a:r>
            <a:endParaRPr lang="tr-TR" dirty="0" smtClean="0"/>
          </a:p>
          <a:p>
            <a:pPr lvl="0"/>
            <a:r>
              <a:rPr lang="tr-TR" b="1" dirty="0" smtClean="0"/>
              <a:t>Genel Amaçlar:</a:t>
            </a:r>
            <a:r>
              <a:rPr lang="tr-TR" dirty="0" smtClean="0"/>
              <a:t> İşletmenin </a:t>
            </a:r>
            <a:r>
              <a:rPr lang="tr-TR" dirty="0" smtClean="0">
                <a:solidFill>
                  <a:srgbClr val="FFC000"/>
                </a:solidFill>
              </a:rPr>
              <a:t>var olma nedenlerini </a:t>
            </a:r>
            <a:r>
              <a:rPr lang="tr-TR" dirty="0" smtClean="0"/>
              <a:t>açıklamaktadır:</a:t>
            </a:r>
          </a:p>
          <a:p>
            <a:pPr lvl="0"/>
            <a:r>
              <a:rPr lang="tr-TR" b="1" dirty="0" smtClean="0">
                <a:solidFill>
                  <a:srgbClr val="FFC000"/>
                </a:solidFill>
              </a:rPr>
              <a:t>Kar elde etme amacı</a:t>
            </a:r>
            <a:r>
              <a:rPr lang="tr-TR" b="1" dirty="0" smtClean="0"/>
              <a:t>:</a:t>
            </a:r>
            <a:r>
              <a:rPr lang="tr-TR" dirty="0" smtClean="0"/>
              <a:t> Özellikle, özel işletmelerin amaçları arasında birinci sırada yer almaktadır. Aslında kar elde etmeyen, kazanç sağlayamayan işletmelerin yaşamlarını sürdürebilmeleri de söz konusu değildir.</a:t>
            </a:r>
          </a:p>
          <a:p>
            <a:pPr lvl="0"/>
            <a:r>
              <a:rPr lang="tr-TR" b="1" dirty="0" smtClean="0">
                <a:solidFill>
                  <a:srgbClr val="FFC000"/>
                </a:solidFill>
              </a:rPr>
              <a:t>Topluma hizmet etmek amacı</a:t>
            </a:r>
            <a:r>
              <a:rPr lang="tr-TR" b="1" dirty="0" smtClean="0"/>
              <a:t>:</a:t>
            </a:r>
            <a:r>
              <a:rPr lang="tr-TR" dirty="0" smtClean="0"/>
              <a:t> Özellikle kamu işletmeleri açısından birinci sırada yer almaktadır. Örneğin Devlet Hastaneleri gibi.</a:t>
            </a:r>
          </a:p>
          <a:p>
            <a:pPr lvl="0"/>
            <a:r>
              <a:rPr lang="tr-TR" b="1" dirty="0" smtClean="0">
                <a:solidFill>
                  <a:srgbClr val="FFC000"/>
                </a:solidFill>
              </a:rPr>
              <a:t>Varlıklarını sürdürme amacı</a:t>
            </a:r>
            <a:r>
              <a:rPr lang="tr-TR" b="1" dirty="0" smtClean="0"/>
              <a:t>:</a:t>
            </a:r>
            <a:r>
              <a:rPr lang="tr-TR" dirty="0" smtClean="0"/>
              <a:t> İşletmeler, hangi mülkiyette olursa olsun, söz konusu pazar  veya pazarlarda varlıklarını, yaşamlarını sürdürmek isterler. Bu da ancak, kar elde edebildikleri ve toplum ihtiyaçlarını karşıladıkları sürece gerçekleşir.</a:t>
            </a:r>
          </a:p>
          <a:p>
            <a:endParaRPr lang="tr-T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723402" cy="6153912"/>
          </a:xfrm>
        </p:spPr>
        <p:txBody>
          <a:bodyPr>
            <a:normAutofit/>
          </a:bodyPr>
          <a:lstStyle/>
          <a:p>
            <a:r>
              <a:rPr lang="tr-TR" dirty="0" smtClean="0"/>
              <a:t>İŞLETME BİLGİSİ DERSİ</a:t>
            </a:r>
            <a:endParaRPr lang="tr-TR" dirty="0"/>
          </a:p>
        </p:txBody>
      </p:sp>
      <p:sp>
        <p:nvSpPr>
          <p:cNvPr id="3" name="2 Metin Yer Tutucusu"/>
          <p:cNvSpPr>
            <a:spLocks noGrp="1"/>
          </p:cNvSpPr>
          <p:nvPr>
            <p:ph type="body" idx="1"/>
          </p:nvPr>
        </p:nvSpPr>
        <p:spPr>
          <a:xfrm rot="5400000">
            <a:off x="4621696" y="-3074032"/>
            <a:ext cx="1124744" cy="7272808"/>
          </a:xfrm>
        </p:spPr>
        <p:txBody>
          <a:bodyPr>
            <a:normAutofit/>
          </a:bodyPr>
          <a:lstStyle/>
          <a:p>
            <a:r>
              <a:rPr lang="tr-TR" sz="3600" b="1" dirty="0" smtClean="0"/>
              <a:t>İşletmenin özel amaçları</a:t>
            </a:r>
            <a:endParaRPr lang="tr-TR" sz="3600" b="1" dirty="0"/>
          </a:p>
        </p:txBody>
      </p:sp>
      <p:sp>
        <p:nvSpPr>
          <p:cNvPr id="4" name="3 İçerik Yer Tutucusu"/>
          <p:cNvSpPr>
            <a:spLocks noGrp="1"/>
          </p:cNvSpPr>
          <p:nvPr>
            <p:ph sz="quarter" idx="2"/>
          </p:nvPr>
        </p:nvSpPr>
        <p:spPr>
          <a:xfrm>
            <a:off x="1043608" y="1340768"/>
            <a:ext cx="7794104" cy="5040560"/>
          </a:xfrm>
        </p:spPr>
        <p:txBody>
          <a:bodyPr>
            <a:normAutofit/>
          </a:bodyPr>
          <a:lstStyle/>
          <a:p>
            <a:pPr lvl="0"/>
            <a:r>
              <a:rPr lang="tr-TR" b="1" dirty="0" smtClean="0">
                <a:solidFill>
                  <a:srgbClr val="FFC000"/>
                </a:solidFill>
              </a:rPr>
              <a:t>Kuruluş amaçlarına, işletme türlerine, niteliklerine göre değişiklik göstermektedir. </a:t>
            </a:r>
          </a:p>
          <a:p>
            <a:pPr lvl="0"/>
            <a:r>
              <a:rPr lang="tr-TR" dirty="0" smtClean="0"/>
              <a:t>Bazıları şöyledir:</a:t>
            </a:r>
          </a:p>
          <a:p>
            <a:pPr lvl="0"/>
            <a:r>
              <a:rPr lang="tr-TR" dirty="0" smtClean="0">
                <a:solidFill>
                  <a:srgbClr val="FFC000"/>
                </a:solidFill>
              </a:rPr>
              <a:t>1</a:t>
            </a:r>
            <a:r>
              <a:rPr lang="tr-TR" dirty="0" smtClean="0"/>
              <a:t>.En yüksek kalite düzeyinde mal veya hizmet üretmek,</a:t>
            </a:r>
          </a:p>
          <a:p>
            <a:pPr lvl="0"/>
            <a:r>
              <a:rPr lang="tr-TR" dirty="0" smtClean="0">
                <a:solidFill>
                  <a:srgbClr val="FFC000"/>
                </a:solidFill>
              </a:rPr>
              <a:t>2.</a:t>
            </a:r>
            <a:r>
              <a:rPr lang="tr-TR" dirty="0" smtClean="0"/>
              <a:t>İşletmede çalışan insanları maddi ve manevi yönden en iyi şekilde tatmin etmek,</a:t>
            </a:r>
          </a:p>
          <a:p>
            <a:pPr lvl="0"/>
            <a:r>
              <a:rPr lang="tr-TR" dirty="0" smtClean="0">
                <a:solidFill>
                  <a:srgbClr val="FFC000"/>
                </a:solidFill>
              </a:rPr>
              <a:t>3</a:t>
            </a:r>
            <a:r>
              <a:rPr lang="tr-TR" dirty="0" smtClean="0"/>
              <a:t>.İstihdam imkanı sağlamak,</a:t>
            </a:r>
          </a:p>
          <a:p>
            <a:pPr lvl="0"/>
            <a:r>
              <a:rPr lang="tr-TR" dirty="0" smtClean="0">
                <a:solidFill>
                  <a:srgbClr val="FFC000"/>
                </a:solidFill>
              </a:rPr>
              <a:t>4.</a:t>
            </a:r>
            <a:r>
              <a:rPr lang="tr-TR" dirty="0" smtClean="0"/>
              <a:t>Uluslar arası pazarlara da girerek ilişkileri güçlendirmek,</a:t>
            </a:r>
          </a:p>
          <a:p>
            <a:pPr lvl="0"/>
            <a:r>
              <a:rPr lang="tr-TR" dirty="0" smtClean="0">
                <a:solidFill>
                  <a:srgbClr val="FFC000"/>
                </a:solidFill>
              </a:rPr>
              <a:t>5</a:t>
            </a:r>
            <a:r>
              <a:rPr lang="tr-TR" dirty="0" smtClean="0"/>
              <a:t>.Ucuza mal edip, ucuza satmak, gibi.</a:t>
            </a:r>
          </a:p>
          <a:p>
            <a:pPr>
              <a:buNone/>
            </a:pPr>
            <a:endParaRPr lang="tr-TR" sz="21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651394" cy="6153912"/>
          </a:xfrm>
        </p:spPr>
        <p:txBody>
          <a:bodyPr>
            <a:normAutofit fontScale="90000"/>
          </a:bodyPr>
          <a:lstStyle/>
          <a:p>
            <a:r>
              <a:rPr lang="tr-TR" dirty="0" smtClean="0"/>
              <a:t>İŞLETME BİLGİSİ DERSİ</a:t>
            </a:r>
            <a:endParaRPr lang="tr-TR" dirty="0"/>
          </a:p>
        </p:txBody>
      </p:sp>
      <p:sp>
        <p:nvSpPr>
          <p:cNvPr id="3" name="2 Metin Yer Tutucusu"/>
          <p:cNvSpPr>
            <a:spLocks noGrp="1"/>
          </p:cNvSpPr>
          <p:nvPr>
            <p:ph type="body" idx="1"/>
          </p:nvPr>
        </p:nvSpPr>
        <p:spPr>
          <a:xfrm>
            <a:off x="1043608" y="0"/>
            <a:ext cx="936104" cy="2348880"/>
          </a:xfrm>
        </p:spPr>
        <p:txBody>
          <a:bodyPr>
            <a:normAutofit fontScale="85000" lnSpcReduction="10000"/>
          </a:bodyPr>
          <a:lstStyle/>
          <a:p>
            <a:r>
              <a:rPr lang="tr-TR" sz="2800" b="1" dirty="0" smtClean="0"/>
              <a:t>Diğer Bilimlerle İlişkisi</a:t>
            </a:r>
            <a:endParaRPr lang="tr-TR" sz="2800" b="1" dirty="0"/>
          </a:p>
        </p:txBody>
      </p:sp>
      <p:sp>
        <p:nvSpPr>
          <p:cNvPr id="5" name="2 Metin Yer Tutucusu"/>
          <p:cNvSpPr>
            <a:spLocks noGrp="1"/>
          </p:cNvSpPr>
          <p:nvPr>
            <p:ph type="body" sz="half" idx="3"/>
          </p:nvPr>
        </p:nvSpPr>
        <p:spPr>
          <a:xfrm>
            <a:off x="1043608" y="2636912"/>
            <a:ext cx="869056" cy="3960440"/>
          </a:xfrm>
        </p:spPr>
        <p:txBody>
          <a:bodyPr>
            <a:normAutofit/>
          </a:bodyPr>
          <a:lstStyle/>
          <a:p>
            <a:r>
              <a:rPr lang="tr-TR" sz="3600" b="1" dirty="0" smtClean="0">
                <a:solidFill>
                  <a:srgbClr val="FFFF00"/>
                </a:solidFill>
              </a:rPr>
              <a:t>İşletme Çeşitleri</a:t>
            </a:r>
          </a:p>
        </p:txBody>
      </p:sp>
      <p:sp>
        <p:nvSpPr>
          <p:cNvPr id="4" name="3 İçerik Yer Tutucusu"/>
          <p:cNvSpPr>
            <a:spLocks noGrp="1"/>
          </p:cNvSpPr>
          <p:nvPr>
            <p:ph sz="quarter" idx="2"/>
          </p:nvPr>
        </p:nvSpPr>
        <p:spPr>
          <a:xfrm>
            <a:off x="2022230" y="290732"/>
            <a:ext cx="6858000" cy="1914132"/>
          </a:xfrm>
        </p:spPr>
        <p:txBody>
          <a:bodyPr>
            <a:normAutofit/>
          </a:bodyPr>
          <a:lstStyle/>
          <a:p>
            <a:r>
              <a:rPr lang="tr-TR" dirty="0" smtClean="0"/>
              <a:t>1.İşletme Biliminin </a:t>
            </a:r>
            <a:r>
              <a:rPr lang="tr-TR" dirty="0" smtClean="0">
                <a:solidFill>
                  <a:schemeClr val="accent4">
                    <a:lumMod val="20000"/>
                    <a:lumOff val="80000"/>
                  </a:schemeClr>
                </a:solidFill>
              </a:rPr>
              <a:t>Ekonomi</a:t>
            </a:r>
            <a:r>
              <a:rPr lang="tr-TR" dirty="0" smtClean="0"/>
              <a:t> Bilimi İle ilişkisi</a:t>
            </a:r>
          </a:p>
          <a:p>
            <a:r>
              <a:rPr lang="tr-TR" dirty="0" smtClean="0"/>
              <a:t>2. İşletme Biliminin </a:t>
            </a:r>
            <a:r>
              <a:rPr lang="tr-TR" dirty="0" smtClean="0">
                <a:solidFill>
                  <a:schemeClr val="accent4">
                    <a:lumMod val="20000"/>
                    <a:lumOff val="80000"/>
                  </a:schemeClr>
                </a:solidFill>
              </a:rPr>
              <a:t>Davranış </a:t>
            </a:r>
            <a:r>
              <a:rPr lang="tr-TR" dirty="0" smtClean="0"/>
              <a:t>Bilimi İle ilişkisi</a:t>
            </a:r>
          </a:p>
          <a:p>
            <a:r>
              <a:rPr lang="tr-TR" dirty="0" smtClean="0"/>
              <a:t>3. İşletme Biliminin </a:t>
            </a:r>
            <a:r>
              <a:rPr lang="tr-TR" dirty="0" smtClean="0">
                <a:solidFill>
                  <a:schemeClr val="accent4">
                    <a:lumMod val="20000"/>
                    <a:lumOff val="80000"/>
                  </a:schemeClr>
                </a:solidFill>
              </a:rPr>
              <a:t>Hukuk</a:t>
            </a:r>
            <a:r>
              <a:rPr lang="tr-TR" dirty="0" smtClean="0">
                <a:solidFill>
                  <a:srgbClr val="FF0000"/>
                </a:solidFill>
              </a:rPr>
              <a:t>  </a:t>
            </a:r>
            <a:r>
              <a:rPr lang="tr-TR" dirty="0" smtClean="0"/>
              <a:t>Bilimi İle ilişkisi</a:t>
            </a:r>
          </a:p>
          <a:p>
            <a:r>
              <a:rPr lang="tr-TR" dirty="0" smtClean="0"/>
              <a:t>4. İşletme Biliminin </a:t>
            </a:r>
            <a:r>
              <a:rPr lang="tr-TR" dirty="0" smtClean="0">
                <a:solidFill>
                  <a:schemeClr val="accent4">
                    <a:lumMod val="20000"/>
                    <a:lumOff val="80000"/>
                  </a:schemeClr>
                </a:solidFill>
              </a:rPr>
              <a:t>İstatistik</a:t>
            </a:r>
            <a:r>
              <a:rPr lang="tr-TR" dirty="0" smtClean="0"/>
              <a:t> Bilimi İle ilişkisi</a:t>
            </a:r>
          </a:p>
          <a:p>
            <a:pPr>
              <a:buNone/>
            </a:pPr>
            <a:endParaRPr lang="tr-TR" dirty="0" smtClean="0"/>
          </a:p>
        </p:txBody>
      </p:sp>
      <p:sp>
        <p:nvSpPr>
          <p:cNvPr id="6" name="5 Metin kutusu"/>
          <p:cNvSpPr txBox="1"/>
          <p:nvPr/>
        </p:nvSpPr>
        <p:spPr>
          <a:xfrm>
            <a:off x="2627784" y="2636912"/>
            <a:ext cx="6120680" cy="1200329"/>
          </a:xfrm>
          <a:prstGeom prst="rect">
            <a:avLst/>
          </a:prstGeom>
          <a:noFill/>
        </p:spPr>
        <p:txBody>
          <a:bodyPr wrap="square" rtlCol="0">
            <a:spAutoFit/>
          </a:bodyPr>
          <a:lstStyle/>
          <a:p>
            <a:r>
              <a:rPr lang="tr-TR" b="1" dirty="0" smtClean="0">
                <a:solidFill>
                  <a:srgbClr val="FFFF00"/>
                </a:solidFill>
              </a:rPr>
              <a:t>A.Üretilen Mal ve Hizmet Çeşidine Göre İşletmeler </a:t>
            </a:r>
            <a:r>
              <a:rPr lang="tr-TR" b="1" dirty="0" smtClean="0"/>
              <a:t>1.Sanayi Sektöründeki İşletmeler</a:t>
            </a:r>
          </a:p>
          <a:p>
            <a:r>
              <a:rPr lang="tr-TR" b="1" dirty="0" smtClean="0"/>
              <a:t>2.Hizmet Sektöründeki İşletmeler</a:t>
            </a:r>
          </a:p>
          <a:p>
            <a:r>
              <a:rPr lang="tr-TR" b="1" dirty="0" smtClean="0"/>
              <a:t>3.Tarım Sektöründeki İşletmeler</a:t>
            </a:r>
            <a:endParaRPr lang="tr-TR" b="1" dirty="0"/>
          </a:p>
        </p:txBody>
      </p:sp>
      <p:sp>
        <p:nvSpPr>
          <p:cNvPr id="7" name="6 Metin kutusu"/>
          <p:cNvSpPr txBox="1"/>
          <p:nvPr/>
        </p:nvSpPr>
        <p:spPr>
          <a:xfrm>
            <a:off x="2699792" y="3933056"/>
            <a:ext cx="6120680" cy="1200329"/>
          </a:xfrm>
          <a:prstGeom prst="rect">
            <a:avLst/>
          </a:prstGeom>
          <a:noFill/>
        </p:spPr>
        <p:txBody>
          <a:bodyPr wrap="square" rtlCol="0">
            <a:spAutoFit/>
          </a:bodyPr>
          <a:lstStyle/>
          <a:p>
            <a:r>
              <a:rPr lang="tr-TR" b="1" dirty="0" smtClean="0">
                <a:solidFill>
                  <a:srgbClr val="FFFF00"/>
                </a:solidFill>
              </a:rPr>
              <a:t>B.Sermayelerine Göre İşletmeler :</a:t>
            </a:r>
          </a:p>
          <a:p>
            <a:r>
              <a:rPr lang="tr-TR" b="1" dirty="0" smtClean="0"/>
              <a:t>1Özel İşletmeler</a:t>
            </a:r>
          </a:p>
          <a:p>
            <a:r>
              <a:rPr lang="tr-TR" b="1" dirty="0" smtClean="0"/>
              <a:t>2.Kamu İşletmeleri</a:t>
            </a:r>
          </a:p>
          <a:p>
            <a:r>
              <a:rPr lang="tr-TR" b="1" dirty="0" smtClean="0"/>
              <a:t>3.Yabancı sermayeli İşletmeler</a:t>
            </a:r>
          </a:p>
        </p:txBody>
      </p:sp>
      <p:sp>
        <p:nvSpPr>
          <p:cNvPr id="8" name="7 Metin kutusu"/>
          <p:cNvSpPr txBox="1"/>
          <p:nvPr/>
        </p:nvSpPr>
        <p:spPr>
          <a:xfrm>
            <a:off x="2771800" y="5301208"/>
            <a:ext cx="6120680" cy="923330"/>
          </a:xfrm>
          <a:prstGeom prst="rect">
            <a:avLst/>
          </a:prstGeom>
          <a:noFill/>
        </p:spPr>
        <p:txBody>
          <a:bodyPr wrap="square" rtlCol="0">
            <a:spAutoFit/>
          </a:bodyPr>
          <a:lstStyle/>
          <a:p>
            <a:r>
              <a:rPr lang="tr-TR" b="1" dirty="0" smtClean="0">
                <a:solidFill>
                  <a:srgbClr val="FFFF00"/>
                </a:solidFill>
              </a:rPr>
              <a:t>C.Hukuksal Yönden İşletmeler :</a:t>
            </a:r>
          </a:p>
          <a:p>
            <a:r>
              <a:rPr lang="tr-TR" b="1" dirty="0" smtClean="0"/>
              <a:t>1.Tek kişi İşletmeler 	2.Ortaklıklar</a:t>
            </a:r>
          </a:p>
          <a:p>
            <a:r>
              <a:rPr lang="tr-TR" b="1" dirty="0" smtClean="0"/>
              <a:t>3.Şahıs şirketleri 		4.Sermaye şirketleri</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651394" cy="6153912"/>
          </a:xfrm>
        </p:spPr>
        <p:txBody>
          <a:bodyPr>
            <a:normAutofit fontScale="90000"/>
          </a:bodyPr>
          <a:lstStyle/>
          <a:p>
            <a:r>
              <a:rPr lang="tr-TR" dirty="0" smtClean="0"/>
              <a:t>İŞLETME BİLGİSİ DERSİ</a:t>
            </a:r>
            <a:endParaRPr lang="tr-TR" dirty="0"/>
          </a:p>
        </p:txBody>
      </p:sp>
      <p:sp>
        <p:nvSpPr>
          <p:cNvPr id="5" name="2 Metin Yer Tutucusu"/>
          <p:cNvSpPr>
            <a:spLocks noGrp="1"/>
          </p:cNvSpPr>
          <p:nvPr>
            <p:ph type="body" idx="1"/>
          </p:nvPr>
        </p:nvSpPr>
        <p:spPr>
          <a:xfrm>
            <a:off x="1043608" y="332656"/>
            <a:ext cx="1152128" cy="6264696"/>
          </a:xfrm>
        </p:spPr>
        <p:txBody>
          <a:bodyPr>
            <a:normAutofit/>
          </a:bodyPr>
          <a:lstStyle/>
          <a:p>
            <a:r>
              <a:rPr lang="tr-TR" sz="4000" b="1" dirty="0" smtClean="0">
                <a:solidFill>
                  <a:srgbClr val="FFFF00"/>
                </a:solidFill>
              </a:rPr>
              <a:t>İşletme Çeşitleri </a:t>
            </a:r>
            <a:r>
              <a:rPr lang="tr-TR" sz="2000" b="1" dirty="0" smtClean="0">
                <a:solidFill>
                  <a:schemeClr val="accent1">
                    <a:lumMod val="20000"/>
                    <a:lumOff val="80000"/>
                  </a:schemeClr>
                </a:solidFill>
              </a:rPr>
              <a:t>devam</a:t>
            </a:r>
            <a:endParaRPr lang="tr-TR" sz="4000" b="1" dirty="0" smtClean="0">
              <a:solidFill>
                <a:schemeClr val="accent1">
                  <a:lumMod val="20000"/>
                  <a:lumOff val="80000"/>
                </a:schemeClr>
              </a:solidFill>
            </a:endParaRPr>
          </a:p>
        </p:txBody>
      </p:sp>
      <p:sp>
        <p:nvSpPr>
          <p:cNvPr id="6" name="5 Metin kutusu"/>
          <p:cNvSpPr txBox="1"/>
          <p:nvPr/>
        </p:nvSpPr>
        <p:spPr>
          <a:xfrm>
            <a:off x="2627784" y="980728"/>
            <a:ext cx="6120680" cy="5078313"/>
          </a:xfrm>
          <a:prstGeom prst="rect">
            <a:avLst/>
          </a:prstGeom>
          <a:noFill/>
        </p:spPr>
        <p:txBody>
          <a:bodyPr wrap="square" rtlCol="0">
            <a:spAutoFit/>
          </a:bodyPr>
          <a:lstStyle/>
          <a:p>
            <a:r>
              <a:rPr lang="tr-TR" sz="3600" b="1" dirty="0" smtClean="0">
                <a:solidFill>
                  <a:srgbClr val="FFFF00"/>
                </a:solidFill>
              </a:rPr>
              <a:t>D.Amaçlarına Göre İşletmeler:</a:t>
            </a:r>
          </a:p>
          <a:p>
            <a:r>
              <a:rPr lang="tr-TR" sz="3600" b="1" dirty="0" smtClean="0"/>
              <a:t>1.Kâr amacı güden işletmeler</a:t>
            </a:r>
          </a:p>
          <a:p>
            <a:r>
              <a:rPr lang="tr-TR" sz="3600" b="1" dirty="0" smtClean="0"/>
              <a:t>2.Kâr amacı gütmeyen işletmeler</a:t>
            </a:r>
          </a:p>
          <a:p>
            <a:r>
              <a:rPr lang="tr-TR" sz="3600" b="1" dirty="0" smtClean="0"/>
              <a:t>3.Kooperatif</a:t>
            </a:r>
          </a:p>
          <a:p>
            <a:r>
              <a:rPr lang="tr-TR" sz="3600" b="1" dirty="0" smtClean="0"/>
              <a:t>4.Kamu yararına çalışan dernek ve vakıflar. </a:t>
            </a:r>
            <a:endParaRPr lang="tr-TR" sz="36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nlı">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anlı">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Canlı">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325</TotalTime>
  <Words>1156</Words>
  <Application>Microsoft Office PowerPoint</Application>
  <PresentationFormat>Ekran Gösterisi (4:3)</PresentationFormat>
  <Paragraphs>179</Paragraphs>
  <Slides>16</Slides>
  <Notes>0</Notes>
  <HiddenSlides>0</HiddenSlides>
  <MMClips>0</MMClips>
  <ScaleCrop>false</ScaleCrop>
  <HeadingPairs>
    <vt:vector size="4" baseType="variant">
      <vt:variant>
        <vt:lpstr>Tema</vt:lpstr>
      </vt:variant>
      <vt:variant>
        <vt:i4>1</vt:i4>
      </vt:variant>
      <vt:variant>
        <vt:lpstr>Slayt Başlıkları</vt:lpstr>
      </vt:variant>
      <vt:variant>
        <vt:i4>16</vt:i4>
      </vt:variant>
    </vt:vector>
  </HeadingPairs>
  <TitlesOfParts>
    <vt:vector size="17" baseType="lpstr">
      <vt:lpstr>Canlı</vt:lpstr>
      <vt:lpstr>SEÇMELİ İŞLETME  BİLGİSİ DERSİ</vt:lpstr>
      <vt:lpstr>İŞLETME BİLGİSİ DERSİ</vt:lpstr>
      <vt:lpstr>İŞLETME BİLGİSİ DERSİ</vt:lpstr>
      <vt:lpstr>İŞLETME BİLGİSİ DERSİ</vt:lpstr>
      <vt:lpstr>İŞLETME BİLGİSİ DERSİ</vt:lpstr>
      <vt:lpstr>Slayt 6</vt:lpstr>
      <vt:lpstr>İŞLETME BİLGİSİ DERSİ</vt:lpstr>
      <vt:lpstr>İŞLETME BİLGİSİ DERSİ</vt:lpstr>
      <vt:lpstr>İŞLETME BİLGİSİ DERSİ</vt:lpstr>
      <vt:lpstr>İŞLETME BİLGİSİ DERSİ</vt:lpstr>
      <vt:lpstr>İŞLETME BİLGİSİ DERSİ</vt:lpstr>
      <vt:lpstr>İŞLETME BİLGİSİ DERSİ</vt:lpstr>
      <vt:lpstr>İŞLETME BİLGİSİ DERSİ</vt:lpstr>
      <vt:lpstr>İŞLETME BİLGİSİ DERSİ</vt:lpstr>
      <vt:lpstr>İŞLETME BİLGİSİ DERSİ</vt:lpstr>
      <vt:lpstr>İŞLETME BİLGİSİ DERSİ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İŞLETME BİLGİSİ DERSİ</dc:title>
  <cp:lastModifiedBy>okl</cp:lastModifiedBy>
  <cp:revision>34</cp:revision>
  <dcterms:modified xsi:type="dcterms:W3CDTF">2011-12-13T08:59:54Z</dcterms:modified>
</cp:coreProperties>
</file>